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5" r:id="rId29"/>
    <p:sldId id="282"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62"/>
    <p:restoredTop sz="94627"/>
  </p:normalViewPr>
  <p:slideViewPr>
    <p:cSldViewPr snapToGrid="0" snapToObjects="1">
      <p:cViewPr varScale="1">
        <p:scale>
          <a:sx n="58" d="100"/>
          <a:sy n="58" d="100"/>
        </p:scale>
        <p:origin x="24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8BA13-A771-0941-9BDA-0BCFBFD82932}" type="datetimeFigureOut">
              <a:rPr lang="en-US" smtClean="0"/>
              <a:t>12/14/16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6E383-70D5-D34C-B845-9AF0327EAC3E}" type="slidenum">
              <a:rPr lang="en-US" smtClean="0"/>
              <a:t>‹#›</a:t>
            </a:fld>
            <a:endParaRPr lang="en-US"/>
          </a:p>
        </p:txBody>
      </p:sp>
    </p:spTree>
    <p:extLst>
      <p:ext uri="{BB962C8B-B14F-4D97-AF65-F5344CB8AC3E}">
        <p14:creationId xmlns:p14="http://schemas.microsoft.com/office/powerpoint/2010/main" val="142941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ln/>
        </p:spPr>
      </p:sp>
      <p:sp>
        <p:nvSpPr>
          <p:cNvPr id="614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MS PGothic" charset="-128"/>
            </a:endParaRPr>
          </a:p>
        </p:txBody>
      </p:sp>
    </p:spTree>
    <p:extLst>
      <p:ext uri="{BB962C8B-B14F-4D97-AF65-F5344CB8AC3E}">
        <p14:creationId xmlns:p14="http://schemas.microsoft.com/office/powerpoint/2010/main" val="22772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a:ln/>
        </p:spPr>
      </p:sp>
      <p:sp>
        <p:nvSpPr>
          <p:cNvPr id="7170"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285750" indent="-285750">
              <a:buFontTx/>
              <a:buChar char="•"/>
            </a:pPr>
            <a:r>
              <a:rPr lang="en-US" altLang="x-none">
                <a:latin typeface="Times" charset="0"/>
                <a:ea typeface="MS PGothic" charset="-128"/>
              </a:rPr>
              <a:t>Telomere repeats: 5'-(GGGTTA)-3’ 5'-(TAACCC)-3'  </a:t>
            </a:r>
          </a:p>
        </p:txBody>
      </p:sp>
    </p:spTree>
    <p:extLst>
      <p:ext uri="{BB962C8B-B14F-4D97-AF65-F5344CB8AC3E}">
        <p14:creationId xmlns:p14="http://schemas.microsoft.com/office/powerpoint/2010/main" val="159382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6" name="Shape 186"/>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None/>
            </a:pPr>
            <a:r>
              <a:rPr lang="en"/>
              <a:t>We have developed a sample to answer diagnostics platform. Our first application is detection of stomach cancer using miRNAs in 3 simple steps. The user inserts plasma into a cartridge and from there on RNA extraction, RT-PCR and results analysis are fully automated. </a:t>
            </a:r>
          </a:p>
        </p:txBody>
      </p:sp>
    </p:spTree>
    <p:extLst>
      <p:ext uri="{BB962C8B-B14F-4D97-AF65-F5344CB8AC3E}">
        <p14:creationId xmlns:p14="http://schemas.microsoft.com/office/powerpoint/2010/main" val="144070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 saw, our cartridges are very modular (they are an open array of electrodes). We are currently evaluating how we can expand the uses of this cartridge to serve the sequencing community. Enabling scientists to go from sample all the way to a library prep that is ready to be loaded to the sequencer. </a:t>
            </a:r>
          </a:p>
          <a:p>
            <a:pPr lvl="0" rtl="0">
              <a:spcBef>
                <a:spcPts val="0"/>
              </a:spcBef>
              <a:buNone/>
            </a:pPr>
            <a:r>
              <a:rPr lang="en"/>
              <a:t>I am here to learn how to analyse long read sequencing data because we plan to generate some in a proof of concept experiment. Also, I would like your feedback on  what would be an exciting/convincing experiment or application where we could automate sample prep all the way to library prep on chip. Specifically, What sample,  what library and for which sequencer would be more useful to your research. </a:t>
            </a:r>
          </a:p>
        </p:txBody>
      </p:sp>
    </p:spTree>
    <p:extLst>
      <p:ext uri="{BB962C8B-B14F-4D97-AF65-F5344CB8AC3E}">
        <p14:creationId xmlns:p14="http://schemas.microsoft.com/office/powerpoint/2010/main" val="155411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ln/>
        </p:spPr>
      </p:sp>
      <p:sp>
        <p:nvSpPr>
          <p:cNvPr id="512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MS PGothic" charset="-128"/>
            </a:endParaRPr>
          </a:p>
        </p:txBody>
      </p:sp>
    </p:spTree>
    <p:extLst>
      <p:ext uri="{BB962C8B-B14F-4D97-AF65-F5344CB8AC3E}">
        <p14:creationId xmlns:p14="http://schemas.microsoft.com/office/powerpoint/2010/main" val="69192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Text Box 1"/>
          <p:cNvSpPr txBox="1">
            <a:spLocks noChangeArrowheads="1"/>
          </p:cNvSpPr>
          <p:nvPr>
            <p:ph type="sldImg"/>
          </p:nvPr>
        </p:nvSpPr>
        <p:spPr bwMode="auto">
          <a:xfrm>
            <a:off x="398463" y="693738"/>
            <a:ext cx="6153150" cy="346233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122" name="Text Box 2"/>
          <p:cNvSpPr txBox="1">
            <a:spLocks noChangeArrowheads="1"/>
          </p:cNvSpPr>
          <p:nvPr/>
        </p:nvSpPr>
        <p:spPr bwMode="auto">
          <a:xfrm>
            <a:off x="925513" y="4387850"/>
            <a:ext cx="5099050" cy="415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945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ustomShape 1"/>
          <p:cNvSpPr/>
          <p:nvPr/>
        </p:nvSpPr>
        <p:spPr>
          <a:xfrm>
            <a:off x="777240" y="4777920"/>
            <a:ext cx="6217920" cy="4526280"/>
          </a:xfrm>
          <a:prstGeom prst="rect">
            <a:avLst/>
          </a:prstGeom>
          <a:noFill/>
          <a:ln>
            <a:noFill/>
          </a:ln>
        </p:spPr>
      </p:sp>
    </p:spTree>
    <p:extLst>
      <p:ext uri="{BB962C8B-B14F-4D97-AF65-F5344CB8AC3E}">
        <p14:creationId xmlns:p14="http://schemas.microsoft.com/office/powerpoint/2010/main" val="3346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3716A4-B6B7-8344-B2F9-3C1E7EDDEBC6}" type="datetimeFigureOut">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1574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3716A4-B6B7-8344-B2F9-3C1E7EDDEBC6}" type="datetimeFigureOut">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766013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3716A4-B6B7-8344-B2F9-3C1E7EDDEBC6}" type="datetimeFigureOut">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231203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0384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n blanco">
    <p:spTree>
      <p:nvGrpSpPr>
        <p:cNvPr id="1" name="Shape 92"/>
        <p:cNvGrpSpPr/>
        <p:nvPr/>
      </p:nvGrpSpPr>
      <p:grpSpPr>
        <a:xfrm>
          <a:off x="0" y="0"/>
          <a:ext cx="0" cy="0"/>
          <a:chOff x="0" y="0"/>
          <a:chExt cx="0" cy="0"/>
        </a:xfrm>
      </p:grpSpPr>
      <p:sp>
        <p:nvSpPr>
          <p:cNvPr id="93" name="Shape 93"/>
          <p:cNvSpPr txBox="1">
            <a:spLocks noGrp="1"/>
          </p:cNvSpPr>
          <p:nvPr>
            <p:ph type="sldNum" idx="12"/>
          </p:nvPr>
        </p:nvSpPr>
        <p:spPr>
          <a:xfrm>
            <a:off x="5917311" y="6505277"/>
            <a:ext cx="345200" cy="268000"/>
          </a:xfrm>
          <a:prstGeom prst="rect">
            <a:avLst/>
          </a:prstGeom>
          <a:noFill/>
          <a:ln>
            <a:noFill/>
          </a:ln>
        </p:spPr>
        <p:txBody>
          <a:bodyPr lIns="32750" tIns="32750" rIns="32750" bIns="32750" anchor="t" anchorCtr="0">
            <a:noAutofit/>
          </a:bodyPr>
          <a:lstStyle/>
          <a:p>
            <a:pPr algn="ctr">
              <a:buClr>
                <a:srgbClr val="000000"/>
              </a:buClr>
              <a:buSzPct val="25000"/>
            </a:pPr>
            <a:fld id="{00000000-1234-1234-1234-123412341234}" type="slidenum">
              <a:rPr lang="en" sz="1600" smtClean="0">
                <a:solidFill>
                  <a:srgbClr val="000000"/>
                </a:solidFill>
                <a:latin typeface="Helvetica Neue"/>
                <a:ea typeface="Helvetica Neue"/>
                <a:cs typeface="Helvetica Neue"/>
                <a:sym typeface="Helvetica Neue"/>
              </a:rPr>
              <a:pPr algn="ctr">
                <a:buClr>
                  <a:srgbClr val="000000"/>
                </a:buClr>
                <a:buSzPct val="25000"/>
              </a:pPr>
              <a:t>‹#›</a:t>
            </a:fld>
            <a:endParaRPr lang="en" sz="160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887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09600" y="0"/>
            <a:ext cx="10972800" cy="1417600"/>
          </a:xfrm>
          <a:prstGeom prst="rect">
            <a:avLst/>
          </a:prstGeom>
          <a:noFill/>
          <a:ln>
            <a:noFill/>
          </a:ln>
        </p:spPr>
        <p:txBody>
          <a:bodyPr lIns="91425" tIns="91425" rIns="91425" bIns="91425" anchor="b" anchorCtr="0"/>
          <a:lstStyle>
            <a:lvl1pPr lvl="0" rtl="0">
              <a:spcBef>
                <a:spcPts val="0"/>
              </a:spcBef>
              <a:defRPr sz="1867">
                <a:latin typeface="Arial"/>
                <a:ea typeface="Arial"/>
                <a:cs typeface="Arial"/>
                <a:sym typeface="Arial"/>
              </a:defRPr>
            </a:lvl1pPr>
            <a:lvl2pPr lvl="1" rtl="0">
              <a:spcBef>
                <a:spcPts val="0"/>
              </a:spcBef>
              <a:defRPr sz="1867">
                <a:latin typeface="Arial"/>
                <a:ea typeface="Arial"/>
                <a:cs typeface="Arial"/>
                <a:sym typeface="Arial"/>
              </a:defRPr>
            </a:lvl2pPr>
            <a:lvl3pPr lvl="2" rtl="0">
              <a:spcBef>
                <a:spcPts val="0"/>
              </a:spcBef>
              <a:defRPr sz="1867">
                <a:latin typeface="Arial"/>
                <a:ea typeface="Arial"/>
                <a:cs typeface="Arial"/>
                <a:sym typeface="Arial"/>
              </a:defRPr>
            </a:lvl3pPr>
            <a:lvl4pPr lvl="3" rtl="0">
              <a:spcBef>
                <a:spcPts val="0"/>
              </a:spcBef>
              <a:defRPr sz="1867">
                <a:latin typeface="Arial"/>
                <a:ea typeface="Arial"/>
                <a:cs typeface="Arial"/>
                <a:sym typeface="Arial"/>
              </a:defRPr>
            </a:lvl4pPr>
            <a:lvl5pPr lvl="4" rtl="0">
              <a:spcBef>
                <a:spcPts val="0"/>
              </a:spcBef>
              <a:defRPr sz="1867">
                <a:latin typeface="Arial"/>
                <a:ea typeface="Arial"/>
                <a:cs typeface="Arial"/>
                <a:sym typeface="Arial"/>
              </a:defRPr>
            </a:lvl5pPr>
            <a:lvl6pPr lvl="5" rtl="0">
              <a:spcBef>
                <a:spcPts val="0"/>
              </a:spcBef>
              <a:defRPr sz="1867">
                <a:latin typeface="Arial"/>
                <a:ea typeface="Arial"/>
                <a:cs typeface="Arial"/>
                <a:sym typeface="Arial"/>
              </a:defRPr>
            </a:lvl6pPr>
            <a:lvl7pPr lvl="6" rtl="0">
              <a:spcBef>
                <a:spcPts val="0"/>
              </a:spcBef>
              <a:defRPr sz="1867">
                <a:latin typeface="Arial"/>
                <a:ea typeface="Arial"/>
                <a:cs typeface="Arial"/>
                <a:sym typeface="Arial"/>
              </a:defRPr>
            </a:lvl7pPr>
            <a:lvl8pPr lvl="7" rtl="0">
              <a:spcBef>
                <a:spcPts val="0"/>
              </a:spcBef>
              <a:defRPr sz="1867">
                <a:latin typeface="Arial"/>
                <a:ea typeface="Arial"/>
                <a:cs typeface="Arial"/>
                <a:sym typeface="Arial"/>
              </a:defRPr>
            </a:lvl8pPr>
            <a:lvl9pPr lvl="8" rtl="0">
              <a:spcBef>
                <a:spcPts val="0"/>
              </a:spcBef>
              <a:defRPr sz="1867">
                <a:latin typeface="Arial"/>
                <a:ea typeface="Arial"/>
                <a:cs typeface="Arial"/>
                <a:sym typeface="Arial"/>
              </a:defRPr>
            </a:lvl9pPr>
          </a:lstStyle>
          <a:p>
            <a:endParaRPr/>
          </a:p>
        </p:txBody>
      </p:sp>
      <p:sp>
        <p:nvSpPr>
          <p:cNvPr id="70" name="Shape 70"/>
          <p:cNvSpPr txBox="1">
            <a:spLocks noGrp="1"/>
          </p:cNvSpPr>
          <p:nvPr>
            <p:ph type="body" idx="1"/>
          </p:nvPr>
        </p:nvSpPr>
        <p:spPr>
          <a:xfrm>
            <a:off x="609600" y="1600200"/>
            <a:ext cx="10972800" cy="5257600"/>
          </a:xfrm>
          <a:prstGeom prst="rect">
            <a:avLst/>
          </a:prstGeom>
          <a:noFill/>
          <a:ln>
            <a:noFill/>
          </a:ln>
        </p:spPr>
        <p:txBody>
          <a:bodyPr lIns="91425" tIns="91425" rIns="91425" bIns="91425" anchor="t" anchorCtr="0"/>
          <a:lstStyle>
            <a:lvl1pPr marL="0" lvl="0" indent="0" rtl="0">
              <a:spcBef>
                <a:spcPts val="0"/>
              </a:spcBef>
              <a:buFont typeface="Arial"/>
              <a:buNone/>
              <a:defRPr sz="1867">
                <a:latin typeface="Arial"/>
                <a:ea typeface="Arial"/>
                <a:cs typeface="Arial"/>
                <a:sym typeface="Arial"/>
              </a:defRPr>
            </a:lvl1pPr>
            <a:lvl2pPr marL="0" lvl="1" indent="0" rtl="0">
              <a:spcBef>
                <a:spcPts val="0"/>
              </a:spcBef>
              <a:buFont typeface="Arial"/>
              <a:buNone/>
              <a:defRPr sz="1867">
                <a:latin typeface="Arial"/>
                <a:ea typeface="Arial"/>
                <a:cs typeface="Arial"/>
                <a:sym typeface="Arial"/>
              </a:defRPr>
            </a:lvl2pPr>
            <a:lvl3pPr marL="0" lvl="2" indent="0" rtl="0">
              <a:spcBef>
                <a:spcPts val="0"/>
              </a:spcBef>
              <a:buFont typeface="Arial"/>
              <a:buNone/>
              <a:defRPr sz="1867">
                <a:latin typeface="Arial"/>
                <a:ea typeface="Arial"/>
                <a:cs typeface="Arial"/>
                <a:sym typeface="Arial"/>
              </a:defRPr>
            </a:lvl3pPr>
            <a:lvl4pPr marL="0" lvl="3" indent="0" rtl="0">
              <a:spcBef>
                <a:spcPts val="0"/>
              </a:spcBef>
              <a:buFont typeface="Arial"/>
              <a:buNone/>
              <a:defRPr sz="1867">
                <a:latin typeface="Arial"/>
                <a:ea typeface="Arial"/>
                <a:cs typeface="Arial"/>
                <a:sym typeface="Arial"/>
              </a:defRPr>
            </a:lvl4pPr>
            <a:lvl5pPr marL="0" lvl="4" indent="0" rtl="0">
              <a:spcBef>
                <a:spcPts val="0"/>
              </a:spcBef>
              <a:buFont typeface="Arial"/>
              <a:buNone/>
              <a:defRPr sz="1867">
                <a:latin typeface="Arial"/>
                <a:ea typeface="Arial"/>
                <a:cs typeface="Arial"/>
                <a:sym typeface="Arial"/>
              </a:defRPr>
            </a:lvl5pPr>
            <a:lvl6pPr lvl="5" rtl="0">
              <a:spcBef>
                <a:spcPts val="0"/>
              </a:spcBef>
              <a:defRPr sz="1867">
                <a:latin typeface="Arial"/>
                <a:ea typeface="Arial"/>
                <a:cs typeface="Arial"/>
                <a:sym typeface="Arial"/>
              </a:defRPr>
            </a:lvl6pPr>
            <a:lvl7pPr lvl="6" rtl="0">
              <a:spcBef>
                <a:spcPts val="0"/>
              </a:spcBef>
              <a:defRPr sz="1867">
                <a:latin typeface="Arial"/>
                <a:ea typeface="Arial"/>
                <a:cs typeface="Arial"/>
                <a:sym typeface="Arial"/>
              </a:defRPr>
            </a:lvl7pPr>
            <a:lvl8pPr lvl="7" rtl="0">
              <a:spcBef>
                <a:spcPts val="0"/>
              </a:spcBef>
              <a:defRPr sz="1867">
                <a:latin typeface="Arial"/>
                <a:ea typeface="Arial"/>
                <a:cs typeface="Arial"/>
                <a:sym typeface="Arial"/>
              </a:defRPr>
            </a:lvl8pPr>
            <a:lvl9pPr lvl="8" rtl="0">
              <a:spcBef>
                <a:spcPts val="0"/>
              </a:spcBef>
              <a:defRPr sz="1867">
                <a:latin typeface="Arial"/>
                <a:ea typeface="Arial"/>
                <a:cs typeface="Arial"/>
                <a:sym typeface="Arial"/>
              </a:defRPr>
            </a:lvl9pPr>
          </a:lstStyle>
          <a:p>
            <a:endParaRPr/>
          </a:p>
        </p:txBody>
      </p:sp>
      <p:sp>
        <p:nvSpPr>
          <p:cNvPr id="71" name="Shape 71"/>
          <p:cNvSpPr txBox="1">
            <a:spLocks noGrp="1"/>
          </p:cNvSpPr>
          <p:nvPr>
            <p:ph type="sldNum" idx="12"/>
          </p:nvPr>
        </p:nvSpPr>
        <p:spPr>
          <a:xfrm>
            <a:off x="11409052" y="6405365"/>
            <a:ext cx="731600" cy="380000"/>
          </a:xfrm>
          <a:prstGeom prst="rect">
            <a:avLst/>
          </a:prstGeom>
          <a:noFill/>
          <a:ln>
            <a:noFill/>
          </a:ln>
        </p:spPr>
        <p:txBody>
          <a:bodyPr lIns="91400" tIns="91400" rIns="91400" bIns="91400" anchor="ctr" anchorCtr="0">
            <a:noAutofit/>
          </a:bodyPr>
          <a:lstStyle/>
          <a:p>
            <a:pPr algn="l">
              <a:buClr>
                <a:srgbClr val="000000"/>
              </a:buClr>
              <a:buSzPct val="25000"/>
            </a:pPr>
            <a:fld id="{00000000-1234-1234-1234-123412341234}" type="slidenum">
              <a:rPr lang="en" sz="1867" smtClean="0">
                <a:solidFill>
                  <a:srgbClr val="000000"/>
                </a:solidFill>
                <a:latin typeface="Arial"/>
                <a:ea typeface="Arial"/>
                <a:cs typeface="Arial"/>
                <a:sym typeface="Arial"/>
              </a:rPr>
              <a:pPr algn="l">
                <a:buClr>
                  <a:srgbClr val="000000"/>
                </a:buClr>
                <a:buSzPct val="25000"/>
              </a:pPr>
              <a:t>‹#›</a:t>
            </a:fld>
            <a:endParaRPr lang="en"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69609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3716A4-B6B7-8344-B2F9-3C1E7EDDEBC6}" type="datetimeFigureOut">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55818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3716A4-B6B7-8344-B2F9-3C1E7EDDEBC6}" type="datetimeFigureOut">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114615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3716A4-B6B7-8344-B2F9-3C1E7EDDEBC6}" type="datetimeFigureOut">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45635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3716A4-B6B7-8344-B2F9-3C1E7EDDEBC6}" type="datetimeFigureOut">
              <a:rPr lang="en-US" smtClean="0"/>
              <a:t>12/14/16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1219455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3716A4-B6B7-8344-B2F9-3C1E7EDDEBC6}" type="datetimeFigureOut">
              <a:rPr lang="en-US" smtClean="0"/>
              <a:t>12/14/16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195982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16A4-B6B7-8344-B2F9-3C1E7EDDEBC6}" type="datetimeFigureOut">
              <a:rPr lang="en-US" smtClean="0"/>
              <a:t>12/14/16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6910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16A4-B6B7-8344-B2F9-3C1E7EDDEBC6}" type="datetimeFigureOut">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62628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16A4-B6B7-8344-B2F9-3C1E7EDDEBC6}" type="datetimeFigureOut">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AA926C-2B04-FA4E-97E8-C84DD0E829F4}" type="slidenum">
              <a:rPr lang="en-US" smtClean="0"/>
              <a:t>‹#›</a:t>
            </a:fld>
            <a:endParaRPr lang="en-US"/>
          </a:p>
        </p:txBody>
      </p:sp>
    </p:spTree>
    <p:extLst>
      <p:ext uri="{BB962C8B-B14F-4D97-AF65-F5344CB8AC3E}">
        <p14:creationId xmlns:p14="http://schemas.microsoft.com/office/powerpoint/2010/main" val="11873138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16A4-B6B7-8344-B2F9-3C1E7EDDEBC6}" type="datetimeFigureOut">
              <a:rPr lang="en-US" smtClean="0"/>
              <a:t>12/14/16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A926C-2B04-FA4E-97E8-C84DD0E829F4}" type="slidenum">
              <a:rPr lang="en-US" smtClean="0"/>
              <a:t>‹#›</a:t>
            </a:fld>
            <a:endParaRPr lang="en-US"/>
          </a:p>
        </p:txBody>
      </p:sp>
    </p:spTree>
    <p:extLst>
      <p:ext uri="{BB962C8B-B14F-4D97-AF65-F5344CB8AC3E}">
        <p14:creationId xmlns:p14="http://schemas.microsoft.com/office/powerpoint/2010/main" val="293751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mailto:nestor@miroculus.com" TargetMode="External"/><Relationship Id="rId7" Type="http://schemas.openxmlformats.org/officeDocument/2006/relationships/image" Target="../media/image14.png"/><Relationship Id="rId8" Type="http://schemas.openxmlformats.org/officeDocument/2006/relationships/hyperlink" Target="https://www.miroculus.com/" TargetMode="External"/><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hyperlink" Target="mailto:nestor@miroculus.com" TargetMode="External"/><Relationship Id="rId9" Type="http://schemas.openxmlformats.org/officeDocument/2006/relationships/hyperlink" Target="https://www.miroculus.com/" TargetMode="External"/><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cantulab.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image" Target="../media/image40.png"/><Relationship Id="rId9" Type="http://schemas.openxmlformats.org/officeDocument/2006/relationships/image" Target="../media/image41.jpg"/><Relationship Id="rId10"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5" Type="http://schemas.openxmlformats.org/officeDocument/2006/relationships/image" Target="../media/image45.jpeg"/><Relationship Id="rId6" Type="http://schemas.openxmlformats.org/officeDocument/2006/relationships/image" Target="../media/image46.png"/><Relationship Id="rId7" Type="http://schemas.openxmlformats.org/officeDocument/2006/relationships/image" Target="../media/image47.jpeg"/><Relationship Id="rId8" Type="http://schemas.openxmlformats.org/officeDocument/2006/relationships/image" Target="../media/image48.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enomacrg.cl/" TargetMode="External"/><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hyperlink" Target="http://www.zebrafish.c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Lightning talks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6971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p:nvPr/>
        </p:nvSpPr>
        <p:spPr>
          <a:xfrm>
            <a:off x="1825626" y="2325687"/>
            <a:ext cx="3816747" cy="2906396"/>
          </a:xfrm>
          <a:prstGeom prst="rect">
            <a:avLst/>
          </a:prstGeom>
          <a:ln w="12700">
            <a:miter lim="400000"/>
          </a:ln>
          <a:extLst>
            <a:ext uri="{C572A759-6A51-4108-AA02-DFA0A04FC94B}">
              <ma14:wrappingTextBoxFlag xmlns:ma14="http://schemas.microsoft.com/office/mac/drawingml/2011/main" val="1"/>
            </a:ext>
          </a:extLst>
        </p:spPr>
        <p:txBody>
          <a:bodyPr lIns="44450" tIns="44450" rIns="44450" bIns="44450">
            <a:spAutoFit/>
          </a:bodyPr>
          <a:lstStyle/>
          <a:p>
            <a:pPr>
              <a:lnSpc>
                <a:spcPct val="95000"/>
              </a:lnSpc>
              <a:spcBef>
                <a:spcPts val="500"/>
              </a:spcBef>
              <a:defRPr sz="2400">
                <a:solidFill>
                  <a:srgbClr val="081D58"/>
                </a:solidFill>
              </a:defRPr>
            </a:pPr>
            <a:r>
              <a:rPr sz="2400"/>
              <a:t>We are sequencing the genomes of killifish (</a:t>
            </a:r>
            <a:r>
              <a:rPr sz="2400" i="1"/>
              <a:t>Cyprinidontiformes</a:t>
            </a:r>
            <a:r>
              <a:rPr sz="2400"/>
              <a:t>) that inhabit the high altitude salt lakes of Chile (</a:t>
            </a:r>
            <a:r>
              <a:rPr sz="2400" i="1"/>
              <a:t>Orestias</a:t>
            </a:r>
            <a:r>
              <a:rPr sz="2400"/>
              <a:t> genus) and annual fish of the coast of Uruguay (</a:t>
            </a:r>
            <a:r>
              <a:rPr sz="2400" i="1"/>
              <a:t>Austrolebias</a:t>
            </a:r>
            <a:r>
              <a:rPr sz="2400"/>
              <a:t> genus).</a:t>
            </a:r>
          </a:p>
        </p:txBody>
      </p:sp>
      <p:sp>
        <p:nvSpPr>
          <p:cNvPr id="28" name="Shape 28"/>
          <p:cNvSpPr/>
          <p:nvPr/>
        </p:nvSpPr>
        <p:spPr>
          <a:xfrm>
            <a:off x="1989137" y="493713"/>
            <a:ext cx="7851776" cy="1511809"/>
          </a:xfrm>
          <a:prstGeom prst="rect">
            <a:avLst/>
          </a:prstGeom>
          <a:ln w="12700">
            <a:miter lim="400000"/>
          </a:ln>
          <a:extLst>
            <a:ext uri="{C572A759-6A51-4108-AA02-DFA0A04FC94B}">
              <ma14:wrappingTextBoxFlag xmlns:ma14="http://schemas.microsoft.com/office/mac/drawingml/2011/main" val="1"/>
            </a:ext>
          </a:extLst>
        </p:spPr>
        <p:txBody>
          <a:bodyPr lIns="44450" tIns="44450" rIns="44450" bIns="44450">
            <a:spAutoFit/>
          </a:bodyPr>
          <a:lstStyle/>
          <a:p>
            <a:pPr algn="ctr">
              <a:lnSpc>
                <a:spcPct val="95000"/>
              </a:lnSpc>
              <a:spcBef>
                <a:spcPts val="600"/>
              </a:spcBef>
              <a:defRPr sz="2800" i="1">
                <a:solidFill>
                  <a:srgbClr val="081D58"/>
                </a:solidFill>
              </a:defRPr>
            </a:pPr>
            <a:r>
              <a:rPr sz="2800"/>
              <a:t>Miguel L Allende</a:t>
            </a:r>
          </a:p>
          <a:p>
            <a:pPr algn="ctr">
              <a:lnSpc>
                <a:spcPct val="95000"/>
              </a:lnSpc>
              <a:spcBef>
                <a:spcPts val="600"/>
              </a:spcBef>
              <a:defRPr sz="2800" i="1">
                <a:solidFill>
                  <a:srgbClr val="081D58"/>
                </a:solidFill>
              </a:defRPr>
            </a:pPr>
            <a:r>
              <a:rPr sz="2800"/>
              <a:t>Faculty of Sciences</a:t>
            </a:r>
          </a:p>
          <a:p>
            <a:pPr algn="ctr">
              <a:lnSpc>
                <a:spcPct val="95000"/>
              </a:lnSpc>
              <a:spcBef>
                <a:spcPts val="600"/>
              </a:spcBef>
              <a:defRPr sz="2800" i="1">
                <a:solidFill>
                  <a:srgbClr val="081D58"/>
                </a:solidFill>
              </a:defRPr>
            </a:pPr>
            <a:r>
              <a:rPr sz="2800"/>
              <a:t>University of Chile</a:t>
            </a:r>
          </a:p>
        </p:txBody>
      </p:sp>
      <p:pic>
        <p:nvPicPr>
          <p:cNvPr id="29" name="image10.png"/>
          <p:cNvPicPr>
            <a:picLocks noChangeAspect="1"/>
          </p:cNvPicPr>
          <p:nvPr/>
        </p:nvPicPr>
        <p:blipFill>
          <a:blip r:embed="rId2">
            <a:extLst/>
          </a:blip>
          <a:stretch>
            <a:fillRect/>
          </a:stretch>
        </p:blipFill>
        <p:spPr>
          <a:xfrm>
            <a:off x="6418319" y="2194434"/>
            <a:ext cx="2088064" cy="1372099"/>
          </a:xfrm>
          <a:prstGeom prst="rect">
            <a:avLst/>
          </a:prstGeom>
          <a:ln w="12700">
            <a:miter lim="400000"/>
          </a:ln>
        </p:spPr>
      </p:pic>
      <p:sp>
        <p:nvSpPr>
          <p:cNvPr id="30" name="Shape 30"/>
          <p:cNvSpPr/>
          <p:nvPr/>
        </p:nvSpPr>
        <p:spPr>
          <a:xfrm>
            <a:off x="6416162" y="3566618"/>
            <a:ext cx="2092378" cy="424534"/>
          </a:xfrm>
          <a:prstGeom prst="rect">
            <a:avLst/>
          </a:prstGeom>
          <a:ln w="12700"/>
          <a:extLst>
            <a:ext uri="{C572A759-6A51-4108-AA02-DFA0A04FC94B}">
              <ma14:wrappingTextBoxFlag xmlns:ma14="http://schemas.microsoft.com/office/mac/drawingml/2011/main" val="1"/>
            </a:ext>
          </a:extLst>
        </p:spPr>
        <p:txBody>
          <a:bodyPr lIns="38100" tIns="38100" rIns="38100" bIns="38100"/>
          <a:lstStyle/>
          <a:p>
            <a:pPr algn="ctr" defTabSz="647700">
              <a:buClr>
                <a:srgbClr val="000000"/>
              </a:buClr>
              <a:defRPr sz="1200">
                <a:uFill>
                  <a:solidFill>
                    <a:srgbClr val="FFFFFF"/>
                  </a:solidFill>
                </a:uFill>
                <a:latin typeface="Calibri"/>
                <a:ea typeface="Calibri"/>
                <a:cs typeface="Calibri"/>
                <a:sym typeface="Calibri"/>
              </a:defRPr>
            </a:pPr>
            <a:r>
              <a:rPr sz="1200" i="1">
                <a:latin typeface="+mj-lt"/>
                <a:ea typeface="+mj-ea"/>
                <a:cs typeface="+mj-cs"/>
                <a:sym typeface="Helvetica"/>
              </a:rPr>
              <a:t>Orestias ascotanensis</a:t>
            </a:r>
          </a:p>
          <a:p>
            <a:pPr algn="ctr" defTabSz="647700">
              <a:buClr>
                <a:srgbClr val="000000"/>
              </a:buClr>
              <a:defRPr sz="1200">
                <a:uFill>
                  <a:solidFill>
                    <a:srgbClr val="FFFFFF"/>
                  </a:solidFill>
                </a:uFill>
                <a:latin typeface="Calibri"/>
                <a:ea typeface="Calibri"/>
                <a:cs typeface="Calibri"/>
                <a:sym typeface="Calibri"/>
              </a:defRPr>
            </a:pPr>
            <a:r>
              <a:rPr sz="1200"/>
              <a:t>(800Mb)</a:t>
            </a:r>
          </a:p>
        </p:txBody>
      </p:sp>
      <p:pic>
        <p:nvPicPr>
          <p:cNvPr id="31" name="Male austrolebias.jpg"/>
          <p:cNvPicPr>
            <a:picLocks noChangeAspect="1"/>
          </p:cNvPicPr>
          <p:nvPr/>
        </p:nvPicPr>
        <p:blipFill>
          <a:blip r:embed="rId3">
            <a:extLst/>
          </a:blip>
          <a:stretch>
            <a:fillRect/>
          </a:stretch>
        </p:blipFill>
        <p:spPr>
          <a:xfrm>
            <a:off x="6397031" y="4505508"/>
            <a:ext cx="2130641" cy="1372099"/>
          </a:xfrm>
          <a:prstGeom prst="rect">
            <a:avLst/>
          </a:prstGeom>
          <a:ln w="12700">
            <a:miter lim="400000"/>
          </a:ln>
        </p:spPr>
      </p:pic>
      <p:sp>
        <p:nvSpPr>
          <p:cNvPr id="32" name="Shape 32"/>
          <p:cNvSpPr/>
          <p:nvPr/>
        </p:nvSpPr>
        <p:spPr>
          <a:xfrm>
            <a:off x="6416162" y="5886123"/>
            <a:ext cx="2092378" cy="587299"/>
          </a:xfrm>
          <a:prstGeom prst="rect">
            <a:avLst/>
          </a:prstGeom>
          <a:ln w="12700"/>
          <a:extLst>
            <a:ext uri="{C572A759-6A51-4108-AA02-DFA0A04FC94B}">
              <ma14:wrappingTextBoxFlag xmlns:ma14="http://schemas.microsoft.com/office/mac/drawingml/2011/main" val="1"/>
            </a:ext>
          </a:extLst>
        </p:spPr>
        <p:txBody>
          <a:bodyPr lIns="38100" tIns="38100" rIns="38100" bIns="38100"/>
          <a:lstStyle/>
          <a:p>
            <a:pPr algn="ctr" defTabSz="647700">
              <a:buClr>
                <a:srgbClr val="000000"/>
              </a:buClr>
              <a:defRPr sz="1200">
                <a:uFill>
                  <a:solidFill>
                    <a:srgbClr val="FFFFFF"/>
                  </a:solidFill>
                </a:uFill>
                <a:latin typeface="Calibri"/>
                <a:ea typeface="Calibri"/>
                <a:cs typeface="Calibri"/>
                <a:sym typeface="Calibri"/>
              </a:defRPr>
            </a:pPr>
            <a:r>
              <a:rPr sz="1200" i="1">
                <a:latin typeface="+mj-lt"/>
                <a:ea typeface="+mj-ea"/>
                <a:cs typeface="+mj-cs"/>
                <a:sym typeface="Helvetica"/>
              </a:rPr>
              <a:t>Austrolebias charrua</a:t>
            </a:r>
          </a:p>
          <a:p>
            <a:pPr algn="ctr" defTabSz="647700">
              <a:buClr>
                <a:srgbClr val="000000"/>
              </a:buClr>
              <a:defRPr sz="1200">
                <a:uFill>
                  <a:solidFill>
                    <a:srgbClr val="FFFFFF"/>
                  </a:solidFill>
                </a:uFill>
                <a:latin typeface="Calibri"/>
                <a:ea typeface="Calibri"/>
                <a:cs typeface="Calibri"/>
                <a:sym typeface="Calibri"/>
              </a:defRPr>
            </a:pPr>
            <a:r>
              <a:rPr sz="1200"/>
              <a:t>(3Gb! 70% repetitive!)</a:t>
            </a:r>
          </a:p>
        </p:txBody>
      </p:sp>
      <p:grpSp>
        <p:nvGrpSpPr>
          <p:cNvPr id="35" name="Group 35"/>
          <p:cNvGrpSpPr/>
          <p:nvPr/>
        </p:nvGrpSpPr>
        <p:grpSpPr>
          <a:xfrm>
            <a:off x="8759095" y="2942754"/>
            <a:ext cx="1594580" cy="2127723"/>
            <a:chOff x="0" y="0"/>
            <a:chExt cx="1594579" cy="2127721"/>
          </a:xfrm>
        </p:grpSpPr>
        <p:pic>
          <p:nvPicPr>
            <p:cNvPr id="33" name="image1.png"/>
            <p:cNvPicPr>
              <a:picLocks/>
            </p:cNvPicPr>
            <p:nvPr/>
          </p:nvPicPr>
          <p:blipFill>
            <a:blip r:embed="rId4">
              <a:extLst/>
            </a:blip>
            <a:srcRect l="1615" t="1321" r="1867" b="1005"/>
            <a:stretch>
              <a:fillRect/>
            </a:stretch>
          </p:blipFill>
          <p:spPr>
            <a:xfrm>
              <a:off x="0" y="0"/>
              <a:ext cx="1594580" cy="2127722"/>
            </a:xfrm>
            <a:prstGeom prst="rect">
              <a:avLst/>
            </a:prstGeom>
            <a:ln w="25400" cap="flat">
              <a:noFill/>
              <a:round/>
            </a:ln>
            <a:effectLst/>
          </p:spPr>
        </p:pic>
        <p:sp>
          <p:nvSpPr>
            <p:cNvPr id="34" name="Shape 34"/>
            <p:cNvSpPr/>
            <p:nvPr/>
          </p:nvSpPr>
          <p:spPr>
            <a:xfrm>
              <a:off x="16422" y="18411"/>
              <a:ext cx="560024" cy="86896"/>
            </a:xfrm>
            <a:prstGeom prst="rect">
              <a:avLst/>
            </a:prstGeom>
            <a:solidFill>
              <a:srgbClr val="CBCBCB">
                <a:alpha val="85097"/>
              </a:srgbClr>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spcBef>
                  <a:spcPts val="600"/>
                </a:spcBef>
                <a:buFont typeface="Century Gothic"/>
                <a:defRPr sz="1000" b="1">
                  <a:uFill>
                    <a:solidFill>
                      <a:srgbClr val="000000"/>
                    </a:solidFill>
                  </a:uFill>
                  <a:latin typeface="Century Gothic"/>
                  <a:ea typeface="Century Gothic"/>
                  <a:cs typeface="Century Gothic"/>
                  <a:sym typeface="Century Gothic"/>
                </a:defRPr>
              </a:lvl1pPr>
            </a:lstStyle>
            <a:p>
              <a:pPr>
                <a:defRPr sz="1800" b="0">
                  <a:latin typeface="Calibri"/>
                  <a:ea typeface="Calibri"/>
                  <a:cs typeface="Calibri"/>
                  <a:sym typeface="Calibri"/>
                </a:defRPr>
              </a:pPr>
              <a:r>
                <a:rPr/>
                <a:t>SUDAMÉRICA</a:t>
              </a:r>
            </a:p>
          </p:txBody>
        </p:sp>
      </p:grpSp>
      <p:sp>
        <p:nvSpPr>
          <p:cNvPr id="36" name="Shape 36"/>
          <p:cNvSpPr/>
          <p:nvPr/>
        </p:nvSpPr>
        <p:spPr>
          <a:xfrm flipV="1">
            <a:off x="8610600" y="4431952"/>
            <a:ext cx="1014562" cy="813148"/>
          </a:xfrm>
          <a:prstGeom prst="line">
            <a:avLst/>
          </a:prstGeom>
          <a:ln w="127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 name="Shape 37"/>
          <p:cNvSpPr/>
          <p:nvPr/>
        </p:nvSpPr>
        <p:spPr>
          <a:xfrm>
            <a:off x="8610599" y="2855310"/>
            <a:ext cx="699444" cy="1366036"/>
          </a:xfrm>
          <a:prstGeom prst="line">
            <a:avLst/>
          </a:prstGeom>
          <a:ln w="12700">
            <a:solidFill>
              <a:schemeClr val="accent1"/>
            </a:solidFill>
          </a:ln>
          <a:effectLst>
            <a:outerShdw blurRad="38100" dist="20000" dir="5400000" rotWithShape="0">
              <a:srgbClr val="000000">
                <a:alpha val="38000"/>
              </a:srgbClr>
            </a:outerShdw>
          </a:effectLst>
        </p:spPr>
        <p:txBody>
          <a:bodyPr lIns="45719" rIns="45719"/>
          <a:lstStyle/>
          <a:p>
            <a:endParaRPr/>
          </a:p>
        </p:txBody>
      </p:sp>
    </p:spTree>
    <p:extLst>
      <p:ext uri="{BB962C8B-B14F-4D97-AF65-F5344CB8AC3E}">
        <p14:creationId xmlns:p14="http://schemas.microsoft.com/office/powerpoint/2010/main" val="44589576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p:nvPr/>
        </p:nvSpPr>
        <p:spPr>
          <a:xfrm>
            <a:off x="130865" y="185775"/>
            <a:ext cx="11930400" cy="469600"/>
          </a:xfrm>
          <a:prstGeom prst="rect">
            <a:avLst/>
          </a:prstGeom>
          <a:noFill/>
          <a:ln>
            <a:noFill/>
          </a:ln>
        </p:spPr>
        <p:txBody>
          <a:bodyPr lIns="67667" tIns="67667" rIns="67667" bIns="67667" anchor="b" anchorCtr="0">
            <a:noAutofit/>
          </a:bodyPr>
          <a:lstStyle/>
          <a:p>
            <a:pPr algn="ctr">
              <a:buClr>
                <a:srgbClr val="6195AC"/>
              </a:buClr>
              <a:buSzPct val="25000"/>
            </a:pPr>
            <a:r>
              <a:rPr lang="en" sz="3733">
                <a:solidFill>
                  <a:srgbClr val="6195AC"/>
                </a:solidFill>
                <a:latin typeface="Open Sans"/>
                <a:ea typeface="Open Sans"/>
                <a:cs typeface="Open Sans"/>
                <a:sym typeface="Open Sans"/>
              </a:rPr>
              <a:t>From sample to answer platform</a:t>
            </a:r>
          </a:p>
        </p:txBody>
      </p:sp>
      <p:cxnSp>
        <p:nvCxnSpPr>
          <p:cNvPr id="189" name="Shape 189"/>
          <p:cNvCxnSpPr/>
          <p:nvPr/>
        </p:nvCxnSpPr>
        <p:spPr>
          <a:xfrm>
            <a:off x="5738364" y="682312"/>
            <a:ext cx="715600" cy="0"/>
          </a:xfrm>
          <a:prstGeom prst="straightConnector1">
            <a:avLst/>
          </a:prstGeom>
          <a:noFill/>
          <a:ln w="19075" cap="flat" cmpd="sng">
            <a:solidFill>
              <a:srgbClr val="A7A7A7"/>
            </a:solidFill>
            <a:prstDash val="solid"/>
            <a:round/>
            <a:headEnd type="none" w="med" len="med"/>
            <a:tailEnd type="none" w="med" len="med"/>
          </a:ln>
        </p:spPr>
      </p:cxnSp>
      <p:pic>
        <p:nvPicPr>
          <p:cNvPr id="190" name="Shape 190"/>
          <p:cNvPicPr preferRelativeResize="0"/>
          <p:nvPr/>
        </p:nvPicPr>
        <p:blipFill>
          <a:blip r:embed="rId3">
            <a:alphaModFix/>
          </a:blip>
          <a:stretch>
            <a:fillRect/>
          </a:stretch>
        </p:blipFill>
        <p:spPr>
          <a:xfrm>
            <a:off x="780367" y="1295835"/>
            <a:ext cx="3026000" cy="3026000"/>
          </a:xfrm>
          <a:prstGeom prst="rect">
            <a:avLst/>
          </a:prstGeom>
          <a:noFill/>
          <a:ln>
            <a:noFill/>
          </a:ln>
        </p:spPr>
      </p:pic>
      <p:pic>
        <p:nvPicPr>
          <p:cNvPr id="191" name="Shape 191"/>
          <p:cNvPicPr preferRelativeResize="0"/>
          <p:nvPr/>
        </p:nvPicPr>
        <p:blipFill>
          <a:blip r:embed="rId4">
            <a:alphaModFix/>
          </a:blip>
          <a:stretch>
            <a:fillRect/>
          </a:stretch>
        </p:blipFill>
        <p:spPr>
          <a:xfrm>
            <a:off x="8314701" y="1397436"/>
            <a:ext cx="2941433" cy="2941433"/>
          </a:xfrm>
          <a:prstGeom prst="rect">
            <a:avLst/>
          </a:prstGeom>
          <a:noFill/>
          <a:ln>
            <a:noFill/>
          </a:ln>
        </p:spPr>
      </p:pic>
      <p:pic>
        <p:nvPicPr>
          <p:cNvPr id="192" name="Shape 192"/>
          <p:cNvPicPr preferRelativeResize="0"/>
          <p:nvPr/>
        </p:nvPicPr>
        <p:blipFill>
          <a:blip r:embed="rId5">
            <a:alphaModFix/>
          </a:blip>
          <a:stretch>
            <a:fillRect/>
          </a:stretch>
        </p:blipFill>
        <p:spPr>
          <a:xfrm>
            <a:off x="3602799" y="1692867"/>
            <a:ext cx="4610299" cy="2593311"/>
          </a:xfrm>
          <a:prstGeom prst="rect">
            <a:avLst/>
          </a:prstGeom>
          <a:noFill/>
          <a:ln>
            <a:noFill/>
          </a:ln>
        </p:spPr>
      </p:pic>
      <p:sp>
        <p:nvSpPr>
          <p:cNvPr id="193" name="Shape 193"/>
          <p:cNvSpPr/>
          <p:nvPr/>
        </p:nvSpPr>
        <p:spPr>
          <a:xfrm>
            <a:off x="8331767" y="4839844"/>
            <a:ext cx="3407200" cy="851200"/>
          </a:xfrm>
          <a:prstGeom prst="rightArrow">
            <a:avLst>
              <a:gd name="adj1" fmla="val 50000"/>
              <a:gd name="adj2" fmla="val 35156"/>
            </a:avLst>
          </a:prstGeom>
          <a:noFill/>
          <a:ln w="25400" cap="flat" cmpd="sng">
            <a:solidFill>
              <a:srgbClr val="9C85A6"/>
            </a:solidFill>
            <a:prstDash val="solid"/>
            <a:round/>
            <a:headEnd type="none" w="med" len="med"/>
            <a:tailEnd type="none" w="med" len="med"/>
          </a:ln>
        </p:spPr>
        <p:txBody>
          <a:bodyPr lIns="55867" tIns="55867" rIns="55867" bIns="55867" anchor="ctr" anchorCtr="0">
            <a:noAutofit/>
          </a:bodyPr>
          <a:lstStyle/>
          <a:p>
            <a:pPr>
              <a:buClr>
                <a:srgbClr val="000000"/>
              </a:buClr>
            </a:pPr>
            <a:endParaRPr sz="3200">
              <a:solidFill>
                <a:srgbClr val="000000"/>
              </a:solidFill>
              <a:latin typeface="Open Sans"/>
              <a:ea typeface="Open Sans"/>
              <a:cs typeface="Open Sans"/>
              <a:sym typeface="Open Sans"/>
            </a:endParaRPr>
          </a:p>
        </p:txBody>
      </p:sp>
      <p:sp>
        <p:nvSpPr>
          <p:cNvPr id="194" name="Shape 194"/>
          <p:cNvSpPr/>
          <p:nvPr/>
        </p:nvSpPr>
        <p:spPr>
          <a:xfrm>
            <a:off x="652833" y="4176849"/>
            <a:ext cx="3407200" cy="660800"/>
          </a:xfrm>
          <a:prstGeom prst="rect">
            <a:avLst/>
          </a:prstGeom>
          <a:noFill/>
          <a:ln>
            <a:noFill/>
          </a:ln>
        </p:spPr>
        <p:txBody>
          <a:bodyPr lIns="43667" tIns="43667" rIns="43667" bIns="43667" anchor="ctr" anchorCtr="0">
            <a:noAutofit/>
          </a:bodyPr>
          <a:lstStyle/>
          <a:p>
            <a:pPr algn="ctr">
              <a:buClr>
                <a:srgbClr val="666666"/>
              </a:buClr>
              <a:buSzPct val="25000"/>
            </a:pPr>
            <a:r>
              <a:rPr lang="en" sz="2400">
                <a:solidFill>
                  <a:srgbClr val="666666"/>
                </a:solidFill>
                <a:latin typeface="Open Sans"/>
                <a:ea typeface="Open Sans"/>
                <a:cs typeface="Open Sans"/>
                <a:sym typeface="Open Sans"/>
              </a:rPr>
              <a:t>Sample collection</a:t>
            </a:r>
          </a:p>
        </p:txBody>
      </p:sp>
      <p:sp>
        <p:nvSpPr>
          <p:cNvPr id="195" name="Shape 195"/>
          <p:cNvSpPr/>
          <p:nvPr/>
        </p:nvSpPr>
        <p:spPr>
          <a:xfrm>
            <a:off x="8331767" y="4176849"/>
            <a:ext cx="3094800" cy="660800"/>
          </a:xfrm>
          <a:prstGeom prst="rect">
            <a:avLst/>
          </a:prstGeom>
          <a:noFill/>
          <a:ln>
            <a:noFill/>
          </a:ln>
        </p:spPr>
        <p:txBody>
          <a:bodyPr lIns="43667" tIns="43667" rIns="43667" bIns="43667" anchor="ctr" anchorCtr="0">
            <a:noAutofit/>
          </a:bodyPr>
          <a:lstStyle/>
          <a:p>
            <a:pPr algn="ctr">
              <a:buClr>
                <a:srgbClr val="666666"/>
              </a:buClr>
              <a:buSzPct val="25000"/>
            </a:pPr>
            <a:r>
              <a:rPr lang="en" sz="2400">
                <a:solidFill>
                  <a:srgbClr val="666666"/>
                </a:solidFill>
                <a:latin typeface="Open Sans"/>
                <a:ea typeface="Open Sans"/>
                <a:cs typeface="Open Sans"/>
                <a:sym typeface="Open Sans"/>
              </a:rPr>
              <a:t>Automated workflow and data analysis </a:t>
            </a:r>
          </a:p>
        </p:txBody>
      </p:sp>
      <p:sp>
        <p:nvSpPr>
          <p:cNvPr id="196" name="Shape 196"/>
          <p:cNvSpPr/>
          <p:nvPr/>
        </p:nvSpPr>
        <p:spPr>
          <a:xfrm>
            <a:off x="8356706" y="5069983"/>
            <a:ext cx="3025999" cy="366000"/>
          </a:xfrm>
          <a:prstGeom prst="rect">
            <a:avLst/>
          </a:prstGeom>
          <a:noFill/>
          <a:ln>
            <a:noFill/>
          </a:ln>
        </p:spPr>
        <p:txBody>
          <a:bodyPr lIns="43667" tIns="43667" rIns="43667" bIns="43667" anchor="ctr" anchorCtr="0">
            <a:noAutofit/>
          </a:bodyPr>
          <a:lstStyle/>
          <a:p>
            <a:pPr algn="ctr">
              <a:buClr>
                <a:srgbClr val="666666"/>
              </a:buClr>
              <a:buSzPct val="25000"/>
            </a:pPr>
            <a:r>
              <a:rPr lang="en" sz="2667">
                <a:solidFill>
                  <a:srgbClr val="666666"/>
                </a:solidFill>
                <a:latin typeface="Open Sans"/>
                <a:ea typeface="Open Sans"/>
                <a:cs typeface="Open Sans"/>
                <a:sym typeface="Open Sans"/>
              </a:rPr>
              <a:t>real time</a:t>
            </a:r>
          </a:p>
        </p:txBody>
      </p:sp>
      <p:sp>
        <p:nvSpPr>
          <p:cNvPr id="197" name="Shape 197"/>
          <p:cNvSpPr/>
          <p:nvPr/>
        </p:nvSpPr>
        <p:spPr>
          <a:xfrm>
            <a:off x="4391833" y="4176849"/>
            <a:ext cx="3439600" cy="660800"/>
          </a:xfrm>
          <a:prstGeom prst="rect">
            <a:avLst/>
          </a:prstGeom>
          <a:noFill/>
          <a:ln>
            <a:noFill/>
          </a:ln>
        </p:spPr>
        <p:txBody>
          <a:bodyPr lIns="43667" tIns="43667" rIns="43667" bIns="43667" anchor="ctr" anchorCtr="0">
            <a:noAutofit/>
          </a:bodyPr>
          <a:lstStyle/>
          <a:p>
            <a:pPr algn="ctr">
              <a:buClr>
                <a:srgbClr val="666666"/>
              </a:buClr>
              <a:buSzPct val="25000"/>
            </a:pPr>
            <a:r>
              <a:rPr lang="en" sz="2400">
                <a:solidFill>
                  <a:srgbClr val="666666"/>
                </a:solidFill>
                <a:latin typeface="Open Sans"/>
                <a:ea typeface="Open Sans"/>
                <a:cs typeface="Open Sans"/>
                <a:sym typeface="Open Sans"/>
              </a:rPr>
              <a:t>Insert sample in a cartridge device</a:t>
            </a:r>
          </a:p>
        </p:txBody>
      </p:sp>
      <p:sp>
        <p:nvSpPr>
          <p:cNvPr id="198" name="Shape 198"/>
          <p:cNvSpPr/>
          <p:nvPr/>
        </p:nvSpPr>
        <p:spPr>
          <a:xfrm>
            <a:off x="4424300" y="4837649"/>
            <a:ext cx="3407200" cy="851200"/>
          </a:xfrm>
          <a:prstGeom prst="rightArrow">
            <a:avLst>
              <a:gd name="adj1" fmla="val 50000"/>
              <a:gd name="adj2" fmla="val 35156"/>
            </a:avLst>
          </a:prstGeom>
          <a:noFill/>
          <a:ln w="25400" cap="flat" cmpd="sng">
            <a:solidFill>
              <a:srgbClr val="49A1B5"/>
            </a:solidFill>
            <a:prstDash val="solid"/>
            <a:round/>
            <a:headEnd type="none" w="med" len="med"/>
            <a:tailEnd type="none" w="med" len="med"/>
          </a:ln>
        </p:spPr>
        <p:txBody>
          <a:bodyPr lIns="55867" tIns="55867" rIns="55867" bIns="55867" anchor="ctr" anchorCtr="0">
            <a:noAutofit/>
          </a:bodyPr>
          <a:lstStyle/>
          <a:p>
            <a:pPr>
              <a:buClr>
                <a:srgbClr val="000000"/>
              </a:buClr>
            </a:pPr>
            <a:endParaRPr sz="2400">
              <a:solidFill>
                <a:srgbClr val="000000"/>
              </a:solidFill>
              <a:latin typeface="Open Sans"/>
              <a:ea typeface="Open Sans"/>
              <a:cs typeface="Open Sans"/>
              <a:sym typeface="Open Sans"/>
            </a:endParaRPr>
          </a:p>
        </p:txBody>
      </p:sp>
      <p:sp>
        <p:nvSpPr>
          <p:cNvPr id="199" name="Shape 199"/>
          <p:cNvSpPr/>
          <p:nvPr/>
        </p:nvSpPr>
        <p:spPr>
          <a:xfrm>
            <a:off x="609600" y="4837651"/>
            <a:ext cx="3407200" cy="851200"/>
          </a:xfrm>
          <a:prstGeom prst="rightArrow">
            <a:avLst>
              <a:gd name="adj1" fmla="val 50000"/>
              <a:gd name="adj2" fmla="val 35156"/>
            </a:avLst>
          </a:prstGeom>
          <a:noFill/>
          <a:ln w="25400" cap="flat" cmpd="sng">
            <a:solidFill>
              <a:srgbClr val="FB8873"/>
            </a:solidFill>
            <a:prstDash val="solid"/>
            <a:round/>
            <a:headEnd type="none" w="med" len="med"/>
            <a:tailEnd type="none" w="med" len="med"/>
          </a:ln>
        </p:spPr>
        <p:txBody>
          <a:bodyPr lIns="55867" tIns="55867" rIns="55867" bIns="55867" anchor="ctr" anchorCtr="0">
            <a:noAutofit/>
          </a:bodyPr>
          <a:lstStyle/>
          <a:p>
            <a:pPr>
              <a:buClr>
                <a:srgbClr val="000000"/>
              </a:buClr>
            </a:pPr>
            <a:endParaRPr sz="2400">
              <a:solidFill>
                <a:srgbClr val="000000"/>
              </a:solidFill>
              <a:latin typeface="Open Sans"/>
              <a:ea typeface="Open Sans"/>
              <a:cs typeface="Open Sans"/>
              <a:sym typeface="Open Sans"/>
            </a:endParaRPr>
          </a:p>
        </p:txBody>
      </p:sp>
      <p:sp>
        <p:nvSpPr>
          <p:cNvPr id="200" name="Shape 200"/>
          <p:cNvSpPr/>
          <p:nvPr/>
        </p:nvSpPr>
        <p:spPr>
          <a:xfrm>
            <a:off x="609599" y="5082449"/>
            <a:ext cx="3094800" cy="366000"/>
          </a:xfrm>
          <a:prstGeom prst="rect">
            <a:avLst/>
          </a:prstGeom>
          <a:noFill/>
          <a:ln>
            <a:noFill/>
          </a:ln>
        </p:spPr>
        <p:txBody>
          <a:bodyPr lIns="43667" tIns="43667" rIns="43667" bIns="43667" anchor="ctr" anchorCtr="0">
            <a:noAutofit/>
          </a:bodyPr>
          <a:lstStyle/>
          <a:p>
            <a:pPr algn="ctr">
              <a:buClr>
                <a:srgbClr val="666666"/>
              </a:buClr>
              <a:buSzPct val="25000"/>
            </a:pPr>
            <a:r>
              <a:rPr lang="en" sz="2667">
                <a:solidFill>
                  <a:srgbClr val="666666"/>
                </a:solidFill>
                <a:latin typeface="Open Sans"/>
                <a:ea typeface="Open Sans"/>
                <a:cs typeface="Open Sans"/>
                <a:sym typeface="Open Sans"/>
              </a:rPr>
              <a:t>20 mins</a:t>
            </a:r>
          </a:p>
        </p:txBody>
      </p:sp>
      <p:sp>
        <p:nvSpPr>
          <p:cNvPr id="201" name="Shape 201"/>
          <p:cNvSpPr/>
          <p:nvPr/>
        </p:nvSpPr>
        <p:spPr>
          <a:xfrm>
            <a:off x="4420965" y="5082449"/>
            <a:ext cx="3094800" cy="366000"/>
          </a:xfrm>
          <a:prstGeom prst="rect">
            <a:avLst/>
          </a:prstGeom>
          <a:noFill/>
          <a:ln>
            <a:noFill/>
          </a:ln>
        </p:spPr>
        <p:txBody>
          <a:bodyPr lIns="43667" tIns="43667" rIns="43667" bIns="43667" anchor="ctr" anchorCtr="0">
            <a:noAutofit/>
          </a:bodyPr>
          <a:lstStyle/>
          <a:p>
            <a:pPr algn="ctr">
              <a:buClr>
                <a:srgbClr val="666666"/>
              </a:buClr>
              <a:buSzPct val="25000"/>
            </a:pPr>
            <a:r>
              <a:rPr lang="en" sz="2667">
                <a:solidFill>
                  <a:srgbClr val="666666"/>
                </a:solidFill>
                <a:latin typeface="Open Sans"/>
                <a:ea typeface="Open Sans"/>
                <a:cs typeface="Open Sans"/>
                <a:sym typeface="Open Sans"/>
              </a:rPr>
              <a:t>60 mins</a:t>
            </a:r>
          </a:p>
        </p:txBody>
      </p:sp>
      <p:sp>
        <p:nvSpPr>
          <p:cNvPr id="202" name="Shape 202"/>
          <p:cNvSpPr txBox="1"/>
          <p:nvPr/>
        </p:nvSpPr>
        <p:spPr>
          <a:xfrm>
            <a:off x="-101600" y="6388400"/>
            <a:ext cx="2781600" cy="469600"/>
          </a:xfrm>
          <a:prstGeom prst="rect">
            <a:avLst/>
          </a:prstGeom>
          <a:noFill/>
          <a:ln>
            <a:noFill/>
          </a:ln>
        </p:spPr>
        <p:txBody>
          <a:bodyPr lIns="121900" tIns="121900" rIns="121900" bIns="121900" anchor="t" anchorCtr="0">
            <a:noAutofit/>
          </a:bodyPr>
          <a:lstStyle/>
          <a:p>
            <a:r>
              <a:rPr lang="en" sz="2400" u="sng">
                <a:solidFill>
                  <a:schemeClr val="hlink"/>
                </a:solidFill>
                <a:hlinkClick r:id="rId6"/>
              </a:rPr>
              <a:t>nestor@miroculus.com</a:t>
            </a:r>
          </a:p>
          <a:p>
            <a:endParaRPr sz="2400"/>
          </a:p>
        </p:txBody>
      </p:sp>
      <p:pic>
        <p:nvPicPr>
          <p:cNvPr id="203" name="Shape 203"/>
          <p:cNvPicPr preferRelativeResize="0"/>
          <p:nvPr/>
        </p:nvPicPr>
        <p:blipFill>
          <a:blip r:embed="rId7">
            <a:alphaModFix/>
          </a:blip>
          <a:stretch>
            <a:fillRect/>
          </a:stretch>
        </p:blipFill>
        <p:spPr>
          <a:xfrm>
            <a:off x="9795499" y="6314799"/>
            <a:ext cx="2396500" cy="543199"/>
          </a:xfrm>
          <a:prstGeom prst="rect">
            <a:avLst/>
          </a:prstGeom>
          <a:noFill/>
          <a:ln>
            <a:noFill/>
          </a:ln>
        </p:spPr>
      </p:pic>
      <p:sp>
        <p:nvSpPr>
          <p:cNvPr id="204" name="Shape 204"/>
          <p:cNvSpPr txBox="1"/>
          <p:nvPr/>
        </p:nvSpPr>
        <p:spPr>
          <a:xfrm>
            <a:off x="-110200" y="6082100"/>
            <a:ext cx="3576800" cy="469600"/>
          </a:xfrm>
          <a:prstGeom prst="rect">
            <a:avLst/>
          </a:prstGeom>
          <a:noFill/>
          <a:ln>
            <a:noFill/>
          </a:ln>
        </p:spPr>
        <p:txBody>
          <a:bodyPr lIns="121900" tIns="121900" rIns="121900" bIns="121900" anchor="t" anchorCtr="0">
            <a:noAutofit/>
          </a:bodyPr>
          <a:lstStyle/>
          <a:p>
            <a:r>
              <a:rPr lang="en" sz="2400"/>
              <a:t>Nestoras Karathanasis</a:t>
            </a:r>
          </a:p>
        </p:txBody>
      </p:sp>
      <p:sp>
        <p:nvSpPr>
          <p:cNvPr id="205" name="Shape 205"/>
          <p:cNvSpPr txBox="1"/>
          <p:nvPr/>
        </p:nvSpPr>
        <p:spPr>
          <a:xfrm>
            <a:off x="4538767" y="6297700"/>
            <a:ext cx="3439600" cy="660800"/>
          </a:xfrm>
          <a:prstGeom prst="rect">
            <a:avLst/>
          </a:prstGeom>
          <a:noFill/>
          <a:ln>
            <a:noFill/>
          </a:ln>
        </p:spPr>
        <p:txBody>
          <a:bodyPr lIns="121900" tIns="121900" rIns="121900" bIns="121900" anchor="ctr" anchorCtr="0">
            <a:noAutofit/>
          </a:bodyPr>
          <a:lstStyle/>
          <a:p>
            <a:r>
              <a:rPr lang="en" sz="2400" u="sng">
                <a:solidFill>
                  <a:schemeClr val="hlink"/>
                </a:solidFill>
                <a:hlinkClick r:id="rId8"/>
              </a:rPr>
              <a:t>https://www.miroculus.com/</a:t>
            </a:r>
          </a:p>
          <a:p>
            <a:endParaRPr sz="2400"/>
          </a:p>
        </p:txBody>
      </p:sp>
    </p:spTree>
    <p:extLst>
      <p:ext uri="{BB962C8B-B14F-4D97-AF65-F5344CB8AC3E}">
        <p14:creationId xmlns:p14="http://schemas.microsoft.com/office/powerpoint/2010/main" val="365261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l="13791" r="11620"/>
          <a:stretch/>
        </p:blipFill>
        <p:spPr>
          <a:xfrm>
            <a:off x="8412433" y="3676567"/>
            <a:ext cx="3322667" cy="2068203"/>
          </a:xfrm>
          <a:prstGeom prst="rect">
            <a:avLst/>
          </a:prstGeom>
          <a:noFill/>
          <a:ln>
            <a:noFill/>
          </a:ln>
        </p:spPr>
      </p:pic>
      <p:pic>
        <p:nvPicPr>
          <p:cNvPr id="211" name="Shape 211"/>
          <p:cNvPicPr preferRelativeResize="0"/>
          <p:nvPr/>
        </p:nvPicPr>
        <p:blipFill>
          <a:blip r:embed="rId4">
            <a:alphaModFix/>
          </a:blip>
          <a:stretch>
            <a:fillRect/>
          </a:stretch>
        </p:blipFill>
        <p:spPr>
          <a:xfrm>
            <a:off x="8652983" y="1593749"/>
            <a:ext cx="3322667" cy="2216832"/>
          </a:xfrm>
          <a:prstGeom prst="rect">
            <a:avLst/>
          </a:prstGeom>
          <a:noFill/>
          <a:ln>
            <a:noFill/>
          </a:ln>
        </p:spPr>
      </p:pic>
      <p:sp>
        <p:nvSpPr>
          <p:cNvPr id="212" name="Shape 212"/>
          <p:cNvSpPr/>
          <p:nvPr/>
        </p:nvSpPr>
        <p:spPr>
          <a:xfrm>
            <a:off x="130865" y="287375"/>
            <a:ext cx="11930400" cy="469600"/>
          </a:xfrm>
          <a:prstGeom prst="rect">
            <a:avLst/>
          </a:prstGeom>
          <a:noFill/>
          <a:ln>
            <a:noFill/>
          </a:ln>
        </p:spPr>
        <p:txBody>
          <a:bodyPr lIns="67667" tIns="67667" rIns="67667" bIns="67667" anchor="b" anchorCtr="0">
            <a:noAutofit/>
          </a:bodyPr>
          <a:lstStyle/>
          <a:p>
            <a:pPr algn="ctr">
              <a:buClr>
                <a:srgbClr val="6195AC"/>
              </a:buClr>
              <a:buSzPct val="25000"/>
            </a:pPr>
            <a:r>
              <a:rPr lang="en" sz="3733">
                <a:solidFill>
                  <a:srgbClr val="6195AC"/>
                </a:solidFill>
                <a:latin typeface="Open Sans"/>
                <a:ea typeface="Open Sans"/>
                <a:cs typeface="Open Sans"/>
                <a:sym typeface="Open Sans"/>
              </a:rPr>
              <a:t>From sample to sequence</a:t>
            </a:r>
          </a:p>
        </p:txBody>
      </p:sp>
      <p:cxnSp>
        <p:nvCxnSpPr>
          <p:cNvPr id="213" name="Shape 213"/>
          <p:cNvCxnSpPr/>
          <p:nvPr/>
        </p:nvCxnSpPr>
        <p:spPr>
          <a:xfrm>
            <a:off x="5738364" y="783912"/>
            <a:ext cx="715600" cy="0"/>
          </a:xfrm>
          <a:prstGeom prst="straightConnector1">
            <a:avLst/>
          </a:prstGeom>
          <a:noFill/>
          <a:ln w="19075" cap="flat" cmpd="sng">
            <a:solidFill>
              <a:srgbClr val="A7A7A7"/>
            </a:solidFill>
            <a:prstDash val="solid"/>
            <a:round/>
            <a:headEnd type="none" w="med" len="med"/>
            <a:tailEnd type="none" w="med" len="med"/>
          </a:ln>
        </p:spPr>
      </p:cxnSp>
      <p:pic>
        <p:nvPicPr>
          <p:cNvPr id="214" name="Shape 214"/>
          <p:cNvPicPr preferRelativeResize="0"/>
          <p:nvPr/>
        </p:nvPicPr>
        <p:blipFill>
          <a:blip r:embed="rId5">
            <a:alphaModFix/>
          </a:blip>
          <a:stretch>
            <a:fillRect/>
          </a:stretch>
        </p:blipFill>
        <p:spPr>
          <a:xfrm>
            <a:off x="881967" y="686235"/>
            <a:ext cx="3026000" cy="3026000"/>
          </a:xfrm>
          <a:prstGeom prst="rect">
            <a:avLst/>
          </a:prstGeom>
          <a:noFill/>
          <a:ln>
            <a:noFill/>
          </a:ln>
        </p:spPr>
      </p:pic>
      <p:pic>
        <p:nvPicPr>
          <p:cNvPr id="215" name="Shape 215"/>
          <p:cNvPicPr preferRelativeResize="0"/>
          <p:nvPr/>
        </p:nvPicPr>
        <p:blipFill>
          <a:blip r:embed="rId6">
            <a:alphaModFix/>
          </a:blip>
          <a:stretch>
            <a:fillRect/>
          </a:stretch>
        </p:blipFill>
        <p:spPr>
          <a:xfrm>
            <a:off x="3704399" y="1083267"/>
            <a:ext cx="4610299" cy="2593311"/>
          </a:xfrm>
          <a:prstGeom prst="rect">
            <a:avLst/>
          </a:prstGeom>
          <a:noFill/>
          <a:ln>
            <a:noFill/>
          </a:ln>
        </p:spPr>
      </p:pic>
      <p:sp>
        <p:nvSpPr>
          <p:cNvPr id="216" name="Shape 216"/>
          <p:cNvSpPr/>
          <p:nvPr/>
        </p:nvSpPr>
        <p:spPr>
          <a:xfrm>
            <a:off x="754433" y="3567249"/>
            <a:ext cx="3407200" cy="660800"/>
          </a:xfrm>
          <a:prstGeom prst="rect">
            <a:avLst/>
          </a:prstGeom>
          <a:noFill/>
          <a:ln>
            <a:noFill/>
          </a:ln>
        </p:spPr>
        <p:txBody>
          <a:bodyPr lIns="43667" tIns="43667" rIns="43667" bIns="43667" anchor="ctr" anchorCtr="0">
            <a:noAutofit/>
          </a:bodyPr>
          <a:lstStyle/>
          <a:p>
            <a:pPr algn="ctr">
              <a:buClr>
                <a:srgbClr val="666666"/>
              </a:buClr>
              <a:buSzPct val="25000"/>
            </a:pPr>
            <a:r>
              <a:rPr lang="en" sz="2400">
                <a:solidFill>
                  <a:srgbClr val="666666"/>
                </a:solidFill>
                <a:latin typeface="Open Sans"/>
                <a:ea typeface="Open Sans"/>
                <a:cs typeface="Open Sans"/>
                <a:sym typeface="Open Sans"/>
              </a:rPr>
              <a:t>Sample collection</a:t>
            </a:r>
          </a:p>
        </p:txBody>
      </p:sp>
      <p:sp>
        <p:nvSpPr>
          <p:cNvPr id="217" name="Shape 217"/>
          <p:cNvSpPr/>
          <p:nvPr/>
        </p:nvSpPr>
        <p:spPr>
          <a:xfrm>
            <a:off x="4493433" y="3567249"/>
            <a:ext cx="3439600" cy="660800"/>
          </a:xfrm>
          <a:prstGeom prst="rect">
            <a:avLst/>
          </a:prstGeom>
          <a:noFill/>
          <a:ln>
            <a:noFill/>
          </a:ln>
        </p:spPr>
        <p:txBody>
          <a:bodyPr lIns="43667" tIns="43667" rIns="43667" bIns="43667" anchor="ctr" anchorCtr="0">
            <a:noAutofit/>
          </a:bodyPr>
          <a:lstStyle/>
          <a:p>
            <a:pPr algn="ctr">
              <a:buClr>
                <a:srgbClr val="666666"/>
              </a:buClr>
              <a:buSzPct val="25000"/>
            </a:pPr>
            <a:r>
              <a:rPr lang="en" sz="2400">
                <a:solidFill>
                  <a:srgbClr val="666666"/>
                </a:solidFill>
                <a:latin typeface="Open Sans"/>
                <a:ea typeface="Open Sans"/>
                <a:cs typeface="Open Sans"/>
                <a:sym typeface="Open Sans"/>
              </a:rPr>
              <a:t>Insert sample in a cartridge device</a:t>
            </a:r>
          </a:p>
        </p:txBody>
      </p:sp>
      <p:sp>
        <p:nvSpPr>
          <p:cNvPr id="218" name="Shape 218"/>
          <p:cNvSpPr/>
          <p:nvPr/>
        </p:nvSpPr>
        <p:spPr>
          <a:xfrm>
            <a:off x="4525900" y="4228049"/>
            <a:ext cx="3407200" cy="851200"/>
          </a:xfrm>
          <a:prstGeom prst="rightArrow">
            <a:avLst>
              <a:gd name="adj1" fmla="val 50000"/>
              <a:gd name="adj2" fmla="val 35156"/>
            </a:avLst>
          </a:prstGeom>
          <a:noFill/>
          <a:ln w="25400" cap="flat" cmpd="sng">
            <a:solidFill>
              <a:srgbClr val="49A1B5"/>
            </a:solidFill>
            <a:prstDash val="solid"/>
            <a:round/>
            <a:headEnd type="none" w="med" len="med"/>
            <a:tailEnd type="none" w="med" len="med"/>
          </a:ln>
        </p:spPr>
        <p:txBody>
          <a:bodyPr lIns="55867" tIns="55867" rIns="55867" bIns="55867" anchor="ctr" anchorCtr="0">
            <a:noAutofit/>
          </a:bodyPr>
          <a:lstStyle/>
          <a:p>
            <a:pPr>
              <a:buClr>
                <a:srgbClr val="000000"/>
              </a:buClr>
            </a:pPr>
            <a:endParaRPr sz="2400">
              <a:solidFill>
                <a:srgbClr val="000000"/>
              </a:solidFill>
              <a:latin typeface="Open Sans"/>
              <a:ea typeface="Open Sans"/>
              <a:cs typeface="Open Sans"/>
              <a:sym typeface="Open Sans"/>
            </a:endParaRPr>
          </a:p>
        </p:txBody>
      </p:sp>
      <p:sp>
        <p:nvSpPr>
          <p:cNvPr id="219" name="Shape 219"/>
          <p:cNvSpPr/>
          <p:nvPr/>
        </p:nvSpPr>
        <p:spPr>
          <a:xfrm>
            <a:off x="711200" y="4228051"/>
            <a:ext cx="3407200" cy="851200"/>
          </a:xfrm>
          <a:prstGeom prst="rightArrow">
            <a:avLst>
              <a:gd name="adj1" fmla="val 50000"/>
              <a:gd name="adj2" fmla="val 35156"/>
            </a:avLst>
          </a:prstGeom>
          <a:noFill/>
          <a:ln w="25400" cap="flat" cmpd="sng">
            <a:solidFill>
              <a:srgbClr val="FB8873"/>
            </a:solidFill>
            <a:prstDash val="solid"/>
            <a:round/>
            <a:headEnd type="none" w="med" len="med"/>
            <a:tailEnd type="none" w="med" len="med"/>
          </a:ln>
        </p:spPr>
        <p:txBody>
          <a:bodyPr lIns="55867" tIns="55867" rIns="55867" bIns="55867" anchor="ctr" anchorCtr="0">
            <a:noAutofit/>
          </a:bodyPr>
          <a:lstStyle/>
          <a:p>
            <a:pPr>
              <a:buClr>
                <a:srgbClr val="000000"/>
              </a:buClr>
            </a:pPr>
            <a:endParaRPr sz="2400">
              <a:solidFill>
                <a:srgbClr val="000000"/>
              </a:solidFill>
              <a:latin typeface="Open Sans"/>
              <a:ea typeface="Open Sans"/>
              <a:cs typeface="Open Sans"/>
              <a:sym typeface="Open Sans"/>
            </a:endParaRPr>
          </a:p>
        </p:txBody>
      </p:sp>
      <p:sp>
        <p:nvSpPr>
          <p:cNvPr id="220" name="Shape 220"/>
          <p:cNvSpPr/>
          <p:nvPr/>
        </p:nvSpPr>
        <p:spPr>
          <a:xfrm>
            <a:off x="711199" y="4472849"/>
            <a:ext cx="3094800" cy="366000"/>
          </a:xfrm>
          <a:prstGeom prst="rect">
            <a:avLst/>
          </a:prstGeom>
          <a:noFill/>
          <a:ln>
            <a:noFill/>
          </a:ln>
        </p:spPr>
        <p:txBody>
          <a:bodyPr lIns="43667" tIns="43667" rIns="43667" bIns="43667" anchor="ctr" anchorCtr="0">
            <a:noAutofit/>
          </a:bodyPr>
          <a:lstStyle/>
          <a:p>
            <a:pPr algn="ctr">
              <a:buClr>
                <a:srgbClr val="666666"/>
              </a:buClr>
              <a:buSzPct val="25000"/>
            </a:pPr>
            <a:r>
              <a:rPr lang="en" sz="2667">
                <a:solidFill>
                  <a:srgbClr val="666666"/>
                </a:solidFill>
                <a:latin typeface="Open Sans"/>
                <a:ea typeface="Open Sans"/>
                <a:cs typeface="Open Sans"/>
                <a:sym typeface="Open Sans"/>
              </a:rPr>
              <a:t>20 mins</a:t>
            </a:r>
          </a:p>
        </p:txBody>
      </p:sp>
      <p:sp>
        <p:nvSpPr>
          <p:cNvPr id="221" name="Shape 221"/>
          <p:cNvSpPr/>
          <p:nvPr/>
        </p:nvSpPr>
        <p:spPr>
          <a:xfrm>
            <a:off x="4522565" y="4472849"/>
            <a:ext cx="3094800" cy="366000"/>
          </a:xfrm>
          <a:prstGeom prst="rect">
            <a:avLst/>
          </a:prstGeom>
          <a:noFill/>
          <a:ln>
            <a:noFill/>
          </a:ln>
        </p:spPr>
        <p:txBody>
          <a:bodyPr lIns="43667" tIns="43667" rIns="43667" bIns="43667" anchor="ctr" anchorCtr="0">
            <a:noAutofit/>
          </a:bodyPr>
          <a:lstStyle/>
          <a:p>
            <a:pPr algn="ctr">
              <a:buClr>
                <a:srgbClr val="666666"/>
              </a:buClr>
              <a:buSzPct val="25000"/>
            </a:pPr>
            <a:r>
              <a:rPr lang="en" sz="2667">
                <a:solidFill>
                  <a:srgbClr val="666666"/>
                </a:solidFill>
                <a:latin typeface="Open Sans"/>
                <a:ea typeface="Open Sans"/>
                <a:cs typeface="Open Sans"/>
                <a:sym typeface="Open Sans"/>
              </a:rPr>
              <a:t>60 mins</a:t>
            </a:r>
          </a:p>
        </p:txBody>
      </p:sp>
      <p:pic>
        <p:nvPicPr>
          <p:cNvPr id="222" name="Shape 222"/>
          <p:cNvPicPr preferRelativeResize="0"/>
          <p:nvPr/>
        </p:nvPicPr>
        <p:blipFill>
          <a:blip r:embed="rId7">
            <a:alphaModFix/>
          </a:blip>
          <a:stretch>
            <a:fillRect/>
          </a:stretch>
        </p:blipFill>
        <p:spPr>
          <a:xfrm>
            <a:off x="9795499" y="6314799"/>
            <a:ext cx="2396500" cy="543199"/>
          </a:xfrm>
          <a:prstGeom prst="rect">
            <a:avLst/>
          </a:prstGeom>
          <a:noFill/>
          <a:ln>
            <a:noFill/>
          </a:ln>
        </p:spPr>
      </p:pic>
      <p:sp>
        <p:nvSpPr>
          <p:cNvPr id="223" name="Shape 223"/>
          <p:cNvSpPr txBox="1"/>
          <p:nvPr/>
        </p:nvSpPr>
        <p:spPr>
          <a:xfrm>
            <a:off x="-101600" y="6388400"/>
            <a:ext cx="2781600" cy="469600"/>
          </a:xfrm>
          <a:prstGeom prst="rect">
            <a:avLst/>
          </a:prstGeom>
          <a:noFill/>
          <a:ln>
            <a:noFill/>
          </a:ln>
        </p:spPr>
        <p:txBody>
          <a:bodyPr lIns="121900" tIns="121900" rIns="121900" bIns="121900" anchor="t" anchorCtr="0">
            <a:noAutofit/>
          </a:bodyPr>
          <a:lstStyle/>
          <a:p>
            <a:r>
              <a:rPr lang="en" sz="2400" u="sng">
                <a:solidFill>
                  <a:schemeClr val="hlink"/>
                </a:solidFill>
                <a:hlinkClick r:id="rId8"/>
              </a:rPr>
              <a:t>nestor@miroculus.com</a:t>
            </a:r>
          </a:p>
          <a:p>
            <a:endParaRPr sz="2400"/>
          </a:p>
        </p:txBody>
      </p:sp>
      <p:sp>
        <p:nvSpPr>
          <p:cNvPr id="224" name="Shape 224"/>
          <p:cNvSpPr txBox="1"/>
          <p:nvPr/>
        </p:nvSpPr>
        <p:spPr>
          <a:xfrm>
            <a:off x="-110200" y="6082100"/>
            <a:ext cx="3576800" cy="469600"/>
          </a:xfrm>
          <a:prstGeom prst="rect">
            <a:avLst/>
          </a:prstGeom>
          <a:noFill/>
          <a:ln>
            <a:noFill/>
          </a:ln>
        </p:spPr>
        <p:txBody>
          <a:bodyPr lIns="121900" tIns="121900" rIns="121900" bIns="121900" anchor="t" anchorCtr="0">
            <a:noAutofit/>
          </a:bodyPr>
          <a:lstStyle/>
          <a:p>
            <a:r>
              <a:rPr lang="en" sz="2400"/>
              <a:t>Nestoras Karathanasis</a:t>
            </a:r>
          </a:p>
        </p:txBody>
      </p:sp>
      <p:sp>
        <p:nvSpPr>
          <p:cNvPr id="225" name="Shape 225"/>
          <p:cNvSpPr txBox="1"/>
          <p:nvPr/>
        </p:nvSpPr>
        <p:spPr>
          <a:xfrm>
            <a:off x="4415600" y="6094495"/>
            <a:ext cx="4000000" cy="851200"/>
          </a:xfrm>
          <a:prstGeom prst="rect">
            <a:avLst/>
          </a:prstGeom>
          <a:noFill/>
          <a:ln>
            <a:noFill/>
          </a:ln>
        </p:spPr>
        <p:txBody>
          <a:bodyPr lIns="121900" tIns="121900" rIns="121900" bIns="121900" anchor="ctr" anchorCtr="0">
            <a:noAutofit/>
          </a:bodyPr>
          <a:lstStyle/>
          <a:p>
            <a:r>
              <a:rPr lang="en" sz="2400" u="sng">
                <a:solidFill>
                  <a:schemeClr val="hlink"/>
                </a:solidFill>
                <a:hlinkClick r:id="rId9"/>
              </a:rPr>
              <a:t>https://www.miroculus.com/</a:t>
            </a:r>
          </a:p>
          <a:p>
            <a:endParaRPr sz="2400"/>
          </a:p>
        </p:txBody>
      </p:sp>
    </p:spTree>
    <p:extLst>
      <p:ext uri="{BB962C8B-B14F-4D97-AF65-F5344CB8AC3E}">
        <p14:creationId xmlns:p14="http://schemas.microsoft.com/office/powerpoint/2010/main" val="572516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Amy Groh</a:t>
            </a: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 St. Clair Lab</a:t>
            </a:r>
          </a:p>
        </p:txBody>
      </p:sp>
      <p:sp>
        <p:nvSpPr>
          <p:cNvPr id="15363"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a:defRPr sz="2400">
                <a:solidFill>
                  <a:schemeClr val="tx1"/>
                </a:solidFill>
                <a:latin typeface="Times" charset="0"/>
                <a:ea typeface="MS PGothic" charset="-128"/>
              </a:defRPr>
            </a:lvl2pPr>
            <a:lvl3pPr>
              <a:defRPr sz="2400">
                <a:solidFill>
                  <a:schemeClr val="tx1"/>
                </a:solidFill>
                <a:latin typeface="Times" charset="0"/>
                <a:ea typeface="MS PGothic" charset="-128"/>
              </a:defRPr>
            </a:lvl3pPr>
            <a:lvl4pPr>
              <a:defRPr sz="2400">
                <a:solidFill>
                  <a:schemeClr val="tx1"/>
                </a:solidFill>
                <a:latin typeface="Times" charset="0"/>
                <a:ea typeface="MS PGothic" charset="-128"/>
              </a:defRPr>
            </a:lvl4pPr>
            <a:lvl5pPr>
              <a:defRPr sz="2400">
                <a:solidFill>
                  <a:schemeClr val="tx1"/>
                </a:solidFill>
                <a:latin typeface="Times" charset="0"/>
                <a:ea typeface="MS PGothic" charset="-128"/>
              </a:defRPr>
            </a:lvl5pPr>
            <a:lvl6pPr marL="457200" eaLnBrk="0" fontAlgn="base" hangingPunct="0">
              <a:spcBef>
                <a:spcPct val="0"/>
              </a:spcBef>
              <a:spcAft>
                <a:spcPct val="0"/>
              </a:spcAft>
              <a:defRPr sz="2400">
                <a:solidFill>
                  <a:schemeClr val="tx1"/>
                </a:solidFill>
                <a:latin typeface="Times" charset="0"/>
                <a:ea typeface="MS PGothic" charset="-128"/>
              </a:defRPr>
            </a:lvl6pPr>
            <a:lvl7pPr marL="914400" eaLnBrk="0" fontAlgn="base" hangingPunct="0">
              <a:spcBef>
                <a:spcPct val="0"/>
              </a:spcBef>
              <a:spcAft>
                <a:spcPct val="0"/>
              </a:spcAft>
              <a:defRPr sz="2400">
                <a:solidFill>
                  <a:schemeClr val="tx1"/>
                </a:solidFill>
                <a:latin typeface="Times" charset="0"/>
                <a:ea typeface="MS PGothic" charset="-128"/>
              </a:defRPr>
            </a:lvl7pPr>
            <a:lvl8pPr marL="1371600" eaLnBrk="0" fontAlgn="base" hangingPunct="0">
              <a:spcBef>
                <a:spcPct val="0"/>
              </a:spcBef>
              <a:spcAft>
                <a:spcPct val="0"/>
              </a:spcAft>
              <a:defRPr sz="2400">
                <a:solidFill>
                  <a:schemeClr val="tx1"/>
                </a:solidFill>
                <a:latin typeface="Times" charset="0"/>
                <a:ea typeface="MS PGothic" charset="-128"/>
              </a:defRPr>
            </a:lvl8pPr>
            <a:lvl9pPr marL="18288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Water stress tolerance in tomato</a:t>
            </a:r>
          </a:p>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QTL mapping</a:t>
            </a:r>
          </a:p>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Prebreeding with </a:t>
            </a:r>
            <a:r>
              <a:rPr lang="en-US" altLang="x-none" i="1">
                <a:solidFill>
                  <a:schemeClr val="tx2"/>
                </a:solidFill>
                <a:latin typeface="Helvetica" charset="0"/>
              </a:rPr>
              <a:t>S. pennellii </a:t>
            </a:r>
            <a:r>
              <a:rPr lang="en-US" altLang="x-none">
                <a:solidFill>
                  <a:schemeClr val="tx2"/>
                </a:solidFill>
                <a:latin typeface="Helvetica" charset="0"/>
              </a:rPr>
              <a:t>and </a:t>
            </a:r>
            <a:r>
              <a:rPr lang="en-US" altLang="x-none" i="1">
                <a:solidFill>
                  <a:schemeClr val="tx2"/>
                </a:solidFill>
                <a:latin typeface="Helvetica" charset="0"/>
              </a:rPr>
              <a:t>S. habrochaites</a:t>
            </a:r>
          </a:p>
          <a:p>
            <a:pPr lvl="1">
              <a:lnSpc>
                <a:spcPct val="95000"/>
              </a:lnSpc>
              <a:spcBef>
                <a:spcPct val="20000"/>
              </a:spcBef>
              <a:buClr>
                <a:schemeClr val="tx1"/>
              </a:buClr>
              <a:buSzPct val="100000"/>
              <a:buFont typeface="Arial" charset="0"/>
              <a:buChar char="•"/>
            </a:pPr>
            <a:r>
              <a:rPr lang="en-US" altLang="x-none" i="1">
                <a:solidFill>
                  <a:schemeClr val="tx2"/>
                </a:solidFill>
                <a:latin typeface="Helvetica" charset="0"/>
              </a:rPr>
              <a:t> Combining water stress tolerance abilities</a:t>
            </a:r>
          </a:p>
          <a:p>
            <a:pPr>
              <a:lnSpc>
                <a:spcPct val="95000"/>
              </a:lnSpc>
              <a:spcBef>
                <a:spcPct val="20000"/>
              </a:spcBef>
              <a:buClr>
                <a:schemeClr val="tx1"/>
              </a:buClr>
              <a:buSzPct val="100000"/>
            </a:pPr>
            <a:endParaRPr lang="en-US" altLang="x-none">
              <a:solidFill>
                <a:schemeClr val="tx2"/>
              </a:solidFill>
              <a:latin typeface="Helvetica" charset="0"/>
            </a:endParaRPr>
          </a:p>
        </p:txBody>
      </p:sp>
    </p:spTree>
    <p:extLst>
      <p:ext uri="{BB962C8B-B14F-4D97-AF65-F5344CB8AC3E}">
        <p14:creationId xmlns:p14="http://schemas.microsoft.com/office/powerpoint/2010/main" val="648953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2049463" y="1884364"/>
            <a:ext cx="795655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a:defRPr sz="2400">
                <a:solidFill>
                  <a:schemeClr val="tx1"/>
                </a:solidFill>
                <a:latin typeface="Times" charset="0"/>
                <a:ea typeface="MS PGothic" charset="-128"/>
              </a:defRPr>
            </a:lvl2pPr>
            <a:lvl3pPr>
              <a:defRPr sz="2400">
                <a:solidFill>
                  <a:schemeClr val="tx1"/>
                </a:solidFill>
                <a:latin typeface="Times" charset="0"/>
                <a:ea typeface="MS PGothic" charset="-128"/>
              </a:defRPr>
            </a:lvl3pPr>
            <a:lvl4pPr>
              <a:defRPr sz="2400">
                <a:solidFill>
                  <a:schemeClr val="tx1"/>
                </a:solidFill>
                <a:latin typeface="Times" charset="0"/>
                <a:ea typeface="MS PGothic" charset="-128"/>
              </a:defRPr>
            </a:lvl4pPr>
            <a:lvl5pPr>
              <a:defRPr sz="2400">
                <a:solidFill>
                  <a:schemeClr val="tx1"/>
                </a:solidFill>
                <a:latin typeface="Times" charset="0"/>
                <a:ea typeface="MS PGothic" charset="-128"/>
              </a:defRPr>
            </a:lvl5pPr>
            <a:lvl6pPr marL="457200" eaLnBrk="0" fontAlgn="base" hangingPunct="0">
              <a:spcBef>
                <a:spcPct val="0"/>
              </a:spcBef>
              <a:spcAft>
                <a:spcPct val="0"/>
              </a:spcAft>
              <a:defRPr sz="2400">
                <a:solidFill>
                  <a:schemeClr val="tx1"/>
                </a:solidFill>
                <a:latin typeface="Times" charset="0"/>
                <a:ea typeface="MS PGothic" charset="-128"/>
              </a:defRPr>
            </a:lvl6pPr>
            <a:lvl7pPr marL="914400" eaLnBrk="0" fontAlgn="base" hangingPunct="0">
              <a:spcBef>
                <a:spcPct val="0"/>
              </a:spcBef>
              <a:spcAft>
                <a:spcPct val="0"/>
              </a:spcAft>
              <a:defRPr sz="2400">
                <a:solidFill>
                  <a:schemeClr val="tx1"/>
                </a:solidFill>
                <a:latin typeface="Times" charset="0"/>
                <a:ea typeface="MS PGothic" charset="-128"/>
              </a:defRPr>
            </a:lvl7pPr>
            <a:lvl8pPr marL="1371600" eaLnBrk="0" fontAlgn="base" hangingPunct="0">
              <a:spcBef>
                <a:spcPct val="0"/>
              </a:spcBef>
              <a:spcAft>
                <a:spcPct val="0"/>
              </a:spcAft>
              <a:defRPr sz="2400">
                <a:solidFill>
                  <a:schemeClr val="tx1"/>
                </a:solidFill>
                <a:latin typeface="Times" charset="0"/>
                <a:ea typeface="MS PGothic" charset="-128"/>
              </a:defRPr>
            </a:lvl8pPr>
            <a:lvl9pPr marL="18288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Assembling a genome for </a:t>
            </a:r>
            <a:r>
              <a:rPr lang="en-US" altLang="x-none" i="1">
                <a:solidFill>
                  <a:schemeClr val="tx2"/>
                </a:solidFill>
                <a:latin typeface="Helvetica" charset="0"/>
              </a:rPr>
              <a:t>S. habrochaites </a:t>
            </a:r>
          </a:p>
          <a:p>
            <a:pPr lvl="1">
              <a:lnSpc>
                <a:spcPct val="95000"/>
              </a:lnSpc>
              <a:spcBef>
                <a:spcPct val="20000"/>
              </a:spcBef>
              <a:buClr>
                <a:schemeClr val="tx1"/>
              </a:buClr>
              <a:buSzPct val="100000"/>
              <a:buFont typeface="Arial" charset="0"/>
              <a:buChar char="•"/>
            </a:pPr>
            <a:r>
              <a:rPr lang="en-US" altLang="x-none">
                <a:solidFill>
                  <a:schemeClr val="tx2"/>
                </a:solidFill>
                <a:latin typeface="Helvetica" charset="0"/>
              </a:rPr>
              <a:t>PacBio and BioNano Irys optical mapping</a:t>
            </a:r>
          </a:p>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Focus on chr 9</a:t>
            </a:r>
          </a:p>
          <a:p>
            <a:pPr lvl="1">
              <a:lnSpc>
                <a:spcPct val="95000"/>
              </a:lnSpc>
              <a:spcBef>
                <a:spcPct val="20000"/>
              </a:spcBef>
              <a:buClr>
                <a:schemeClr val="tx1"/>
              </a:buClr>
              <a:buSzPct val="100000"/>
              <a:buFont typeface="Arial" charset="0"/>
              <a:buChar char="•"/>
            </a:pPr>
            <a:r>
              <a:rPr lang="en-US" altLang="x-none">
                <a:solidFill>
                  <a:schemeClr val="tx2"/>
                </a:solidFill>
                <a:latin typeface="Helvetica" charset="0"/>
              </a:rPr>
              <a:t> QTLs for rapid onset water stress tolerance</a:t>
            </a:r>
          </a:p>
          <a:p>
            <a:pPr lvl="1">
              <a:lnSpc>
                <a:spcPct val="95000"/>
              </a:lnSpc>
              <a:spcBef>
                <a:spcPct val="20000"/>
              </a:spcBef>
              <a:buClr>
                <a:schemeClr val="tx1"/>
              </a:buClr>
              <a:buSzPct val="100000"/>
              <a:buFont typeface="Arial" charset="0"/>
              <a:buChar char="•"/>
            </a:pPr>
            <a:r>
              <a:rPr lang="en-US" altLang="x-none">
                <a:solidFill>
                  <a:schemeClr val="tx2"/>
                </a:solidFill>
                <a:latin typeface="Helvetica" charset="0"/>
              </a:rPr>
              <a:t> Compare to cultivated tomato</a:t>
            </a:r>
          </a:p>
          <a:p>
            <a:pPr>
              <a:lnSpc>
                <a:spcPct val="95000"/>
              </a:lnSpc>
              <a:spcBef>
                <a:spcPct val="20000"/>
              </a:spcBef>
              <a:buClr>
                <a:schemeClr val="tx1"/>
              </a:buClr>
              <a:buSzPct val="100000"/>
              <a:buFont typeface="Arial" charset="0"/>
              <a:buChar char="•"/>
            </a:pPr>
            <a:r>
              <a:rPr lang="en-US" altLang="x-none">
                <a:solidFill>
                  <a:schemeClr val="tx2"/>
                </a:solidFill>
                <a:latin typeface="Helvetica" charset="0"/>
              </a:rPr>
              <a:t> Ultimate Goal: to find candidate genes for rapid onset water stress tolerance</a:t>
            </a:r>
          </a:p>
        </p:txBody>
      </p:sp>
      <p:sp>
        <p:nvSpPr>
          <p:cNvPr id="4"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Amy Groh</a:t>
            </a: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 St. Clair Lab</a:t>
            </a:r>
          </a:p>
        </p:txBody>
      </p:sp>
    </p:spTree>
    <p:extLst>
      <p:ext uri="{BB962C8B-B14F-4D97-AF65-F5344CB8AC3E}">
        <p14:creationId xmlns:p14="http://schemas.microsoft.com/office/powerpoint/2010/main" val="2034388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Daphne Gille</a:t>
            </a: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p>
        </p:txBody>
      </p:sp>
      <p:sp>
        <p:nvSpPr>
          <p:cNvPr id="15363" name="Rectangle 3"/>
          <p:cNvSpPr>
            <a:spLocks noChangeArrowheads="1"/>
          </p:cNvSpPr>
          <p:nvPr/>
        </p:nvSpPr>
        <p:spPr bwMode="auto">
          <a:xfrm>
            <a:off x="2065338" y="17700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37931725" indent="-37474525">
              <a:defRPr sz="2400">
                <a:solidFill>
                  <a:schemeClr val="tx1"/>
                </a:solidFill>
                <a:latin typeface="Times" charset="0"/>
                <a:ea typeface="MS PGothic" charset="-128"/>
              </a:defRPr>
            </a:lvl2pPr>
            <a:lvl3pPr>
              <a:defRPr sz="2400">
                <a:solidFill>
                  <a:schemeClr val="tx1"/>
                </a:solidFill>
                <a:latin typeface="Times" charset="0"/>
                <a:ea typeface="MS PGothic" charset="-128"/>
              </a:defRPr>
            </a:lvl3pPr>
            <a:lvl4pPr>
              <a:defRPr sz="2400">
                <a:solidFill>
                  <a:schemeClr val="tx1"/>
                </a:solidFill>
                <a:latin typeface="Times" charset="0"/>
                <a:ea typeface="MS PGothic" charset="-128"/>
              </a:defRPr>
            </a:lvl4pPr>
            <a:lvl5pPr>
              <a:defRPr sz="2400">
                <a:solidFill>
                  <a:schemeClr val="tx1"/>
                </a:solidFill>
                <a:latin typeface="Times" charset="0"/>
                <a:ea typeface="MS PGothic" charset="-128"/>
              </a:defRPr>
            </a:lvl5pPr>
            <a:lvl6pPr marL="457200" eaLnBrk="0" fontAlgn="base" hangingPunct="0">
              <a:spcBef>
                <a:spcPct val="0"/>
              </a:spcBef>
              <a:spcAft>
                <a:spcPct val="0"/>
              </a:spcAft>
              <a:defRPr sz="2400">
                <a:solidFill>
                  <a:schemeClr val="tx1"/>
                </a:solidFill>
                <a:latin typeface="Times" charset="0"/>
                <a:ea typeface="MS PGothic" charset="-128"/>
              </a:defRPr>
            </a:lvl6pPr>
            <a:lvl7pPr marL="914400" eaLnBrk="0" fontAlgn="base" hangingPunct="0">
              <a:spcBef>
                <a:spcPct val="0"/>
              </a:spcBef>
              <a:spcAft>
                <a:spcPct val="0"/>
              </a:spcAft>
              <a:defRPr sz="2400">
                <a:solidFill>
                  <a:schemeClr val="tx1"/>
                </a:solidFill>
                <a:latin typeface="Times" charset="0"/>
                <a:ea typeface="MS PGothic" charset="-128"/>
              </a:defRPr>
            </a:lvl7pPr>
            <a:lvl8pPr marL="1371600" eaLnBrk="0" fontAlgn="base" hangingPunct="0">
              <a:spcBef>
                <a:spcPct val="0"/>
              </a:spcBef>
              <a:spcAft>
                <a:spcPct val="0"/>
              </a:spcAft>
              <a:defRPr sz="2400">
                <a:solidFill>
                  <a:schemeClr val="tx1"/>
                </a:solidFill>
                <a:latin typeface="Times" charset="0"/>
                <a:ea typeface="MS PGothic" charset="-128"/>
              </a:defRPr>
            </a:lvl8pPr>
            <a:lvl9pPr marL="18288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a:solidFill>
                  <a:schemeClr val="tx2"/>
                </a:solidFill>
                <a:latin typeface="Helvetica" charset="0"/>
              </a:rPr>
              <a:t>I would like to use high-throughput sequencing to identify a sex chromosome in a complex polyploid fish (white sturgeon) and to assemble a cervid (deer family) genome (10X and Illumina or PacBio) for conservation and management.</a:t>
            </a:r>
          </a:p>
        </p:txBody>
      </p:sp>
      <p:pic>
        <p:nvPicPr>
          <p:cNvPr id="1536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8989" y="3863975"/>
            <a:ext cx="2657475"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913" y="3863976"/>
            <a:ext cx="26543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800476"/>
            <a:ext cx="252253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Box 6"/>
          <p:cNvSpPr txBox="1">
            <a:spLocks noChangeArrowheads="1"/>
          </p:cNvSpPr>
          <p:nvPr/>
        </p:nvSpPr>
        <p:spPr bwMode="auto">
          <a:xfrm>
            <a:off x="7678739" y="5861051"/>
            <a:ext cx="27511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37931725" indent="-37474525">
              <a:defRPr sz="2400">
                <a:solidFill>
                  <a:schemeClr val="tx1"/>
                </a:solidFill>
                <a:latin typeface="Times" charset="0"/>
                <a:ea typeface="MS PGothic" charset="-128"/>
              </a:defRPr>
            </a:lvl2pPr>
            <a:lvl3pPr>
              <a:defRPr sz="2400">
                <a:solidFill>
                  <a:schemeClr val="tx1"/>
                </a:solidFill>
                <a:latin typeface="Times" charset="0"/>
                <a:ea typeface="MS PGothic" charset="-128"/>
              </a:defRPr>
            </a:lvl3pPr>
            <a:lvl4pPr>
              <a:defRPr sz="2400">
                <a:solidFill>
                  <a:schemeClr val="tx1"/>
                </a:solidFill>
                <a:latin typeface="Times" charset="0"/>
                <a:ea typeface="MS PGothic" charset="-128"/>
              </a:defRPr>
            </a:lvl4pPr>
            <a:lvl5pPr>
              <a:defRPr sz="2400">
                <a:solidFill>
                  <a:schemeClr val="tx1"/>
                </a:solidFill>
                <a:latin typeface="Times" charset="0"/>
                <a:ea typeface="MS PGothic" charset="-128"/>
              </a:defRPr>
            </a:lvl5pPr>
            <a:lvl6pPr marL="457200" eaLnBrk="0" fontAlgn="base" hangingPunct="0">
              <a:spcBef>
                <a:spcPct val="0"/>
              </a:spcBef>
              <a:spcAft>
                <a:spcPct val="0"/>
              </a:spcAft>
              <a:defRPr sz="2400">
                <a:solidFill>
                  <a:schemeClr val="tx1"/>
                </a:solidFill>
                <a:latin typeface="Times" charset="0"/>
                <a:ea typeface="MS PGothic" charset="-128"/>
              </a:defRPr>
            </a:lvl6pPr>
            <a:lvl7pPr marL="914400" eaLnBrk="0" fontAlgn="base" hangingPunct="0">
              <a:spcBef>
                <a:spcPct val="0"/>
              </a:spcBef>
              <a:spcAft>
                <a:spcPct val="0"/>
              </a:spcAft>
              <a:defRPr sz="2400">
                <a:solidFill>
                  <a:schemeClr val="tx1"/>
                </a:solidFill>
                <a:latin typeface="Times" charset="0"/>
                <a:ea typeface="MS PGothic" charset="-128"/>
              </a:defRPr>
            </a:lvl7pPr>
            <a:lvl8pPr marL="1371600" eaLnBrk="0" fontAlgn="base" hangingPunct="0">
              <a:spcBef>
                <a:spcPct val="0"/>
              </a:spcBef>
              <a:spcAft>
                <a:spcPct val="0"/>
              </a:spcAft>
              <a:defRPr sz="2400">
                <a:solidFill>
                  <a:schemeClr val="tx1"/>
                </a:solidFill>
                <a:latin typeface="Times" charset="0"/>
                <a:ea typeface="MS PGothic" charset="-128"/>
              </a:defRPr>
            </a:lvl8pPr>
            <a:lvl9pPr marL="1828800" eaLnBrk="0" fontAlgn="base" hangingPunct="0">
              <a:spcBef>
                <a:spcPct val="0"/>
              </a:spcBef>
              <a:spcAft>
                <a:spcPct val="0"/>
              </a:spcAft>
              <a:defRPr sz="2400">
                <a:solidFill>
                  <a:schemeClr val="tx1"/>
                </a:solidFill>
                <a:latin typeface="Times" charset="0"/>
                <a:ea typeface="MS PGothic" charset="-128"/>
              </a:defRPr>
            </a:lvl9pPr>
          </a:lstStyle>
          <a:p>
            <a:r>
              <a:rPr lang="en-US" altLang="x-none" sz="1000"/>
              <a:t>Van Eenennaam et al. 1998</a:t>
            </a:r>
          </a:p>
        </p:txBody>
      </p:sp>
    </p:spTree>
    <p:extLst>
      <p:ext uri="{BB962C8B-B14F-4D97-AF65-F5344CB8AC3E}">
        <p14:creationId xmlns:p14="http://schemas.microsoft.com/office/powerpoint/2010/main" val="1283417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Breanna Martinico</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 - Avian Sciences Graduate Group Department of Animal Science </a:t>
            </a:r>
          </a:p>
        </p:txBody>
      </p:sp>
      <p:sp>
        <p:nvSpPr>
          <p:cNvPr id="4098" name="Rectangle 3"/>
          <p:cNvSpPr>
            <a:spLocks noChangeArrowheads="1"/>
          </p:cNvSpPr>
          <p:nvPr/>
        </p:nvSpPr>
        <p:spPr bwMode="auto">
          <a:xfrm>
            <a:off x="5864226" y="2181226"/>
            <a:ext cx="48037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marL="342900" indent="-342900">
              <a:defRPr/>
            </a:pPr>
            <a:r>
              <a:rPr lang="en-US" altLang="en-US" sz="2400" b="0" dirty="0">
                <a:solidFill>
                  <a:schemeClr val="tx2"/>
                </a:solidFill>
              </a:rPr>
              <a:t>Partnered with Golden Gate Raptor Observatory</a:t>
            </a:r>
          </a:p>
          <a:p>
            <a:pPr marL="342900" indent="-342900">
              <a:defRPr/>
            </a:pPr>
            <a:r>
              <a:rPr lang="en-US" altLang="en-US" sz="2400" b="0" dirty="0">
                <a:solidFill>
                  <a:schemeClr val="tx2"/>
                </a:solidFill>
              </a:rPr>
              <a:t>Cooper’s Hawk</a:t>
            </a:r>
          </a:p>
          <a:p>
            <a:pPr marL="1085850" lvl="1" indent="-342900">
              <a:defRPr/>
            </a:pPr>
            <a:r>
              <a:rPr lang="en-US" altLang="en-US" sz="2000" dirty="0">
                <a:solidFill>
                  <a:schemeClr val="tx2"/>
                </a:solidFill>
              </a:rPr>
              <a:t>Population genetics </a:t>
            </a:r>
          </a:p>
          <a:p>
            <a:pPr marL="1085850" lvl="1" indent="-342900">
              <a:defRPr/>
            </a:pPr>
            <a:r>
              <a:rPr lang="en-US" altLang="en-US" sz="2000" dirty="0">
                <a:solidFill>
                  <a:schemeClr val="tx2"/>
                </a:solidFill>
              </a:rPr>
              <a:t>Migratory patterns, connectivity, and timing</a:t>
            </a:r>
          </a:p>
          <a:p>
            <a:pPr marL="1085850" lvl="1" indent="-342900">
              <a:defRPr/>
            </a:pPr>
            <a:r>
              <a:rPr lang="en-US" altLang="en-US" sz="2000" dirty="0">
                <a:solidFill>
                  <a:schemeClr val="tx2"/>
                </a:solidFill>
              </a:rPr>
              <a:t>Population of origin</a:t>
            </a:r>
          </a:p>
          <a:p>
            <a:pPr marL="1085850" lvl="1" indent="-342900">
              <a:defRPr/>
            </a:pPr>
            <a:r>
              <a:rPr lang="en-US" altLang="en-US" sz="2000" dirty="0">
                <a:solidFill>
                  <a:schemeClr val="tx2"/>
                </a:solidFill>
              </a:rPr>
              <a:t>Selection in urban vs rural nesting populations</a:t>
            </a:r>
          </a:p>
          <a:p>
            <a:pPr marL="342900" indent="-342900">
              <a:defRPr/>
            </a:pPr>
            <a:r>
              <a:rPr lang="en-US" altLang="en-US" sz="2400" b="0" dirty="0">
                <a:solidFill>
                  <a:schemeClr val="tx2"/>
                </a:solidFill>
              </a:rPr>
              <a:t>Illumina sequencing</a:t>
            </a:r>
          </a:p>
          <a:p>
            <a:pPr marL="1085850" lvl="1" indent="-342900">
              <a:defRPr/>
            </a:pPr>
            <a:r>
              <a:rPr lang="en-US" altLang="en-US" sz="2000" dirty="0" err="1">
                <a:solidFill>
                  <a:schemeClr val="tx2"/>
                </a:solidFill>
              </a:rPr>
              <a:t>RADseq</a:t>
            </a:r>
            <a:endParaRPr lang="en-US" altLang="en-US" sz="2000" dirty="0">
              <a:solidFill>
                <a:schemeClr val="tx2"/>
              </a:solidFill>
            </a:endParaRPr>
          </a:p>
          <a:p>
            <a:pPr>
              <a:buFontTx/>
              <a:buNone/>
              <a:defRPr/>
            </a:pPr>
            <a:endParaRPr lang="en-US" altLang="en-US" sz="2400" b="0" dirty="0">
              <a:solidFill>
                <a:schemeClr val="tx2"/>
              </a:solidFill>
            </a:endParaRPr>
          </a:p>
        </p:txBody>
      </p:sp>
      <p:pic>
        <p:nvPicPr>
          <p:cNvPr id="4099" name="Picture 3"/>
          <p:cNvPicPr>
            <a:picLocks noChangeAspect="1"/>
          </p:cNvPicPr>
          <p:nvPr/>
        </p:nvPicPr>
        <p:blipFill>
          <a:blip r:embed="rId3">
            <a:extLst>
              <a:ext uri="{28A0092B-C50C-407E-A947-70E740481C1C}">
                <a14:useLocalDpi xmlns:a14="http://schemas.microsoft.com/office/drawing/2010/main" val="0"/>
              </a:ext>
            </a:extLst>
          </a:blip>
          <a:srcRect l="12508"/>
          <a:stretch>
            <a:fillRect/>
          </a:stretch>
        </p:blipFill>
        <p:spPr bwMode="auto">
          <a:xfrm>
            <a:off x="1765301" y="2181225"/>
            <a:ext cx="382587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467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Tom Poorten, Mitchell </a:t>
            </a:r>
            <a:r>
              <a:rPr lang="en-US" sz="2800" i="1" dirty="0" err="1">
                <a:solidFill>
                  <a:schemeClr val="tx2"/>
                </a:solidFill>
                <a:latin typeface="+mj-lt"/>
                <a:ea typeface="ＭＳ Ｐゴシック" charset="0"/>
                <a:cs typeface="ＭＳ Ｐゴシック" charset="0"/>
              </a:rPr>
              <a:t>Feldmann</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p>
        </p:txBody>
      </p:sp>
      <p:sp>
        <p:nvSpPr>
          <p:cNvPr id="4098" name="Rectangle 3"/>
          <p:cNvSpPr>
            <a:spLocks noChangeArrowheads="1"/>
          </p:cNvSpPr>
          <p:nvPr/>
        </p:nvSpPr>
        <p:spPr bwMode="auto">
          <a:xfrm>
            <a:off x="2049463" y="2500313"/>
            <a:ext cx="795655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buFontTx/>
              <a:buNone/>
              <a:defRPr/>
            </a:pPr>
            <a:r>
              <a:rPr lang="en-US" altLang="en-US" sz="2400" b="0" dirty="0">
                <a:solidFill>
                  <a:schemeClr val="tx2"/>
                </a:solidFill>
              </a:rPr>
              <a:t>TJP: Bioinformatics Postdoc</a:t>
            </a:r>
          </a:p>
          <a:p>
            <a:pPr marL="342900" indent="-342900">
              <a:defRPr/>
            </a:pPr>
            <a:r>
              <a:rPr lang="en-US" altLang="en-US" sz="2000" b="0" dirty="0">
                <a:solidFill>
                  <a:schemeClr val="tx2"/>
                </a:solidFill>
              </a:rPr>
              <a:t>Cultivated Strawberry Genomics (2n = 8x = 56)</a:t>
            </a:r>
          </a:p>
          <a:p>
            <a:pPr marL="342900" indent="-342900">
              <a:defRPr/>
            </a:pPr>
            <a:r>
              <a:rPr lang="en-US" altLang="en-US" sz="2000" b="0" dirty="0" err="1">
                <a:solidFill>
                  <a:schemeClr val="tx2"/>
                </a:solidFill>
              </a:rPr>
              <a:t>Octoploid</a:t>
            </a:r>
            <a:r>
              <a:rPr lang="en-US" altLang="en-US" sz="2000" b="0" dirty="0">
                <a:solidFill>
                  <a:schemeClr val="tx2"/>
                </a:solidFill>
              </a:rPr>
              <a:t> Genome Assembly (PB, Dovetail, 10x, </a:t>
            </a:r>
            <a:r>
              <a:rPr lang="en-US" altLang="en-US" sz="2000" b="0" dirty="0" err="1">
                <a:solidFill>
                  <a:schemeClr val="tx2"/>
                </a:solidFill>
              </a:rPr>
              <a:t>Bionano</a:t>
            </a:r>
            <a:r>
              <a:rPr lang="en-US" altLang="en-US" sz="2000" b="0" dirty="0">
                <a:solidFill>
                  <a:schemeClr val="tx2"/>
                </a:solidFill>
              </a:rPr>
              <a:t>)</a:t>
            </a:r>
          </a:p>
          <a:p>
            <a:pPr marL="342900" indent="-342900">
              <a:defRPr/>
            </a:pPr>
            <a:r>
              <a:rPr lang="en-US" altLang="en-US" sz="2000" b="0" dirty="0">
                <a:solidFill>
                  <a:schemeClr val="tx2"/>
                </a:solidFill>
              </a:rPr>
              <a:t>Germplasm and Wild Species Diversity</a:t>
            </a:r>
          </a:p>
          <a:p>
            <a:pPr>
              <a:buFontTx/>
              <a:buNone/>
              <a:defRPr/>
            </a:pPr>
            <a:endParaRPr lang="en-US" altLang="en-US" sz="2400" b="0" dirty="0">
              <a:solidFill>
                <a:schemeClr val="tx2"/>
              </a:solidFill>
            </a:endParaRPr>
          </a:p>
          <a:p>
            <a:pPr>
              <a:buFontTx/>
              <a:buNone/>
              <a:defRPr/>
            </a:pPr>
            <a:r>
              <a:rPr lang="en-US" altLang="en-US" sz="2400" b="0" dirty="0">
                <a:solidFill>
                  <a:schemeClr val="tx2"/>
                </a:solidFill>
              </a:rPr>
              <a:t>MJF: Ph.D. Student</a:t>
            </a:r>
          </a:p>
          <a:p>
            <a:pPr marL="342900" indent="-342900">
              <a:defRPr/>
            </a:pPr>
            <a:r>
              <a:rPr lang="en-US" altLang="en-US" sz="2000" b="0" dirty="0" err="1">
                <a:solidFill>
                  <a:schemeClr val="tx2"/>
                </a:solidFill>
              </a:rPr>
              <a:t>Karyotypic</a:t>
            </a:r>
            <a:r>
              <a:rPr lang="en-US" altLang="en-US" sz="2000" b="0" dirty="0">
                <a:solidFill>
                  <a:schemeClr val="tx2"/>
                </a:solidFill>
              </a:rPr>
              <a:t> Evolution of Octoploid progenitors </a:t>
            </a:r>
          </a:p>
          <a:p>
            <a:pPr marL="342900" indent="-342900">
              <a:defRPr/>
            </a:pPr>
            <a:r>
              <a:rPr lang="en-US" altLang="en-US" sz="2000" b="0" dirty="0">
                <a:solidFill>
                  <a:schemeClr val="tx2"/>
                </a:solidFill>
              </a:rPr>
              <a:t>Hybrid Breeding and Genomic Selection/Prediction</a:t>
            </a:r>
          </a:p>
        </p:txBody>
      </p:sp>
      <p:pic>
        <p:nvPicPr>
          <p:cNvPr id="409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9375" y="5341939"/>
            <a:ext cx="308133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370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8600"/>
            <a:ext cx="7315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657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989139" y="493714"/>
            <a:ext cx="7851775"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9pPr>
          </a:lstStyle>
          <a:p>
            <a:pPr algn="ctr">
              <a:lnSpc>
                <a:spcPct val="95000"/>
              </a:lnSpc>
              <a:spcBef>
                <a:spcPts val="700"/>
              </a:spcBef>
            </a:pPr>
            <a:r>
              <a:rPr lang="en-US" altLang="x-none" sz="2800" i="1">
                <a:solidFill>
                  <a:srgbClr val="081D58"/>
                </a:solidFill>
                <a:latin typeface="Arial" charset="0"/>
                <a:ea typeface="ＭＳ Ｐゴシック" charset="-128"/>
              </a:rPr>
              <a:t>Melissa Jones </a:t>
            </a:r>
          </a:p>
          <a:p>
            <a:pPr algn="ctr">
              <a:lnSpc>
                <a:spcPct val="95000"/>
              </a:lnSpc>
              <a:spcBef>
                <a:spcPts val="700"/>
              </a:spcBef>
            </a:pPr>
            <a:r>
              <a:rPr lang="en-US" altLang="x-none" sz="2800" i="1">
                <a:solidFill>
                  <a:srgbClr val="081D58"/>
                </a:solidFill>
                <a:latin typeface="Arial" charset="0"/>
                <a:ea typeface="ＭＳ Ｐゴシック" charset="-128"/>
              </a:rPr>
              <a:t>UC Davis</a:t>
            </a:r>
          </a:p>
        </p:txBody>
      </p:sp>
      <p:sp>
        <p:nvSpPr>
          <p:cNvPr id="3074" name="Rectangle 2"/>
          <p:cNvSpPr>
            <a:spLocks noChangeArrowheads="1"/>
          </p:cNvSpPr>
          <p:nvPr/>
        </p:nvSpPr>
        <p:spPr bwMode="auto">
          <a:xfrm>
            <a:off x="2049463" y="1884363"/>
            <a:ext cx="7956550" cy="420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9pPr>
          </a:lstStyle>
          <a:p>
            <a:pPr>
              <a:lnSpc>
                <a:spcPct val="95000"/>
              </a:lnSpc>
              <a:spcBef>
                <a:spcPts val="600"/>
              </a:spcBef>
            </a:pPr>
            <a:r>
              <a:rPr lang="en-US" altLang="x-none" sz="2400">
                <a:solidFill>
                  <a:srgbClr val="081D58"/>
                </a:solidFill>
                <a:latin typeface="Arial" charset="0"/>
              </a:rPr>
              <a:t>Avian Science with Dr. John Eadie. </a:t>
            </a:r>
          </a:p>
          <a:p>
            <a:pPr>
              <a:lnSpc>
                <a:spcPct val="95000"/>
              </a:lnSpc>
              <a:spcBef>
                <a:spcPts val="600"/>
              </a:spcBef>
            </a:pPr>
            <a:r>
              <a:rPr lang="en-US" altLang="x-none" sz="2400">
                <a:solidFill>
                  <a:srgbClr val="081D58"/>
                </a:solidFill>
                <a:latin typeface="Arial" charset="0"/>
              </a:rPr>
              <a:t>Interests: Conservation Genetics, Comparative Genomics, Animal Behavior. </a:t>
            </a:r>
          </a:p>
          <a:p>
            <a:pPr>
              <a:lnSpc>
                <a:spcPct val="95000"/>
              </a:lnSpc>
              <a:spcBef>
                <a:spcPts val="600"/>
              </a:spcBef>
            </a:pPr>
            <a:endParaRPr lang="en-US" altLang="x-none" sz="2400">
              <a:solidFill>
                <a:srgbClr val="081D58"/>
              </a:solidFill>
              <a:latin typeface="Arial" charset="0"/>
            </a:endParaRPr>
          </a:p>
          <a:p>
            <a:pPr>
              <a:lnSpc>
                <a:spcPct val="95000"/>
              </a:lnSpc>
              <a:spcBef>
                <a:spcPts val="600"/>
              </a:spcBef>
            </a:pPr>
            <a:r>
              <a:rPr lang="en-US" altLang="x-none" sz="2400">
                <a:solidFill>
                  <a:srgbClr val="081D58"/>
                </a:solidFill>
                <a:latin typeface="Arial" charset="0"/>
              </a:rPr>
              <a:t>My lab studies conspecific brood parasitism(CBP) mainly in wood ducks (</a:t>
            </a:r>
            <a:r>
              <a:rPr lang="en-US" altLang="x-none" sz="2400" i="1">
                <a:solidFill>
                  <a:srgbClr val="081D58"/>
                </a:solidFill>
                <a:latin typeface="Arial" charset="0"/>
              </a:rPr>
              <a:t>Aix sponsa</a:t>
            </a:r>
            <a:r>
              <a:rPr lang="en-US" altLang="x-none" sz="2400">
                <a:solidFill>
                  <a:srgbClr val="081D58"/>
                </a:solidFill>
                <a:latin typeface="Arial" charset="0"/>
              </a:rPr>
              <a:t>). Hens are philopatric and cavity nesting, making it easy to track them over time. Parentage assessment is necessary for investigating various parameters surrounding CBP.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5289"/>
            <a:ext cx="2159000" cy="1525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17663" y="6369051"/>
            <a:ext cx="41957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9pPr>
          </a:lstStyle>
          <a:p>
            <a:pPr>
              <a:buClrTx/>
              <a:buFontTx/>
              <a:buNone/>
            </a:pPr>
            <a:r>
              <a:rPr lang="en-US" altLang="x-none"/>
              <a:t>http://www.animalspot.net/wood-duck.html</a:t>
            </a: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463" y="365125"/>
            <a:ext cx="1206500" cy="1570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Text Box 6"/>
          <p:cNvSpPr txBox="1">
            <a:spLocks noChangeArrowheads="1"/>
          </p:cNvSpPr>
          <p:nvPr/>
        </p:nvSpPr>
        <p:spPr bwMode="auto">
          <a:xfrm>
            <a:off x="1630363" y="6178551"/>
            <a:ext cx="5827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charset="0"/>
                <a:ea typeface="MS PGothic" charset="-128"/>
              </a:defRPr>
            </a:lvl9pPr>
          </a:lstStyle>
          <a:p>
            <a:pPr>
              <a:buClrTx/>
              <a:buFontTx/>
              <a:buNone/>
            </a:pPr>
            <a:r>
              <a:rPr lang="en-US" altLang="x-none"/>
              <a:t>https://www.pinterest.com/kkm34now/wood-duck-ducklings/</a:t>
            </a:r>
          </a:p>
        </p:txBody>
      </p:sp>
    </p:spTree>
    <p:extLst>
      <p:ext uri="{BB962C8B-B14F-4D97-AF65-F5344CB8AC3E}">
        <p14:creationId xmlns:p14="http://schemas.microsoft.com/office/powerpoint/2010/main" val="16743028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dirty="0">
                <a:solidFill>
                  <a:schemeClr val="tx2"/>
                </a:solidFill>
                <a:latin typeface="+mj-lt"/>
                <a:ea typeface="ＭＳ Ｐゴシック" charset="0"/>
                <a:cs typeface="ＭＳ Ｐゴシック" charset="0"/>
              </a:rPr>
              <a:t>Abraham Morales-Cruz (</a:t>
            </a:r>
            <a:r>
              <a:rPr lang="en-US" sz="2800" dirty="0" err="1">
                <a:solidFill>
                  <a:schemeClr val="tx2"/>
                </a:solidFill>
                <a:latin typeface="+mj-lt"/>
                <a:ea typeface="ＭＳ Ｐゴシック" charset="0"/>
                <a:cs typeface="ＭＳ Ｐゴシック" charset="0"/>
              </a:rPr>
              <a:t>abmora@ucdavis</a:t>
            </a:r>
            <a:r>
              <a:rPr lang="en-US" sz="2800" dirty="0">
                <a:solidFill>
                  <a:schemeClr val="tx2"/>
                </a:solidFill>
                <a:latin typeface="+mj-lt"/>
                <a:ea typeface="ＭＳ Ｐゴシック" charset="0"/>
                <a:cs typeface="ＭＳ Ｐゴシック" charset="0"/>
              </a:rPr>
              <a:t>) </a:t>
            </a:r>
          </a:p>
          <a:p>
            <a:pPr algn="ctr">
              <a:lnSpc>
                <a:spcPct val="95000"/>
              </a:lnSpc>
              <a:spcBef>
                <a:spcPct val="20000"/>
              </a:spcBef>
              <a:buClr>
                <a:schemeClr val="tx1"/>
              </a:buClr>
              <a:buSzPct val="100000"/>
              <a:defRPr/>
            </a:pPr>
            <a:r>
              <a:rPr lang="en-US" sz="2800" dirty="0">
                <a:solidFill>
                  <a:schemeClr val="tx2"/>
                </a:solidFill>
                <a:latin typeface="+mj-lt"/>
                <a:ea typeface="ＭＳ Ｐゴシック" charset="0"/>
                <a:cs typeface="ＭＳ Ｐゴシック" charset="0"/>
              </a:rPr>
              <a:t>Cantu </a:t>
            </a:r>
            <a:r>
              <a:rPr lang="en-US" sz="2800" dirty="0">
                <a:solidFill>
                  <a:schemeClr val="tx2"/>
                </a:solidFill>
                <a:latin typeface="+mj-lt"/>
                <a:ea typeface="ＭＳ Ｐゴシック" charset="0"/>
                <a:cs typeface="ＭＳ Ｐゴシック" charset="0"/>
              </a:rPr>
              <a:t>lab, Viticulture and Enology, UC Davis</a:t>
            </a:r>
          </a:p>
          <a:p>
            <a:pPr algn="ctr">
              <a:lnSpc>
                <a:spcPct val="95000"/>
              </a:lnSpc>
              <a:spcBef>
                <a:spcPct val="20000"/>
              </a:spcBef>
              <a:buClr>
                <a:schemeClr val="tx1"/>
              </a:buClr>
              <a:buSzPct val="100000"/>
              <a:defRPr/>
            </a:pPr>
            <a:endParaRPr lang="en-US" sz="2800"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1854201" y="1801813"/>
            <a:ext cx="8551863"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marL="342900" indent="-342900">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1085850" indent="-34290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spcBef>
                <a:spcPct val="0"/>
              </a:spcBef>
              <a:spcAft>
                <a:spcPts val="600"/>
              </a:spcAft>
            </a:pPr>
            <a:r>
              <a:rPr lang="en-US" altLang="en-US" sz="2000" b="0"/>
              <a:t>About me: 3</a:t>
            </a:r>
            <a:r>
              <a:rPr lang="en-US" altLang="en-US" sz="2000" b="0" baseline="30000"/>
              <a:t>rd</a:t>
            </a:r>
            <a:r>
              <a:rPr lang="en-US" altLang="en-US" sz="2000" b="0"/>
              <a:t> year Ph.D. student, Horticulture and Agronomy</a:t>
            </a:r>
          </a:p>
          <a:p>
            <a:pPr lvl="1">
              <a:spcBef>
                <a:spcPct val="0"/>
              </a:spcBef>
              <a:spcAft>
                <a:spcPts val="600"/>
              </a:spcAft>
            </a:pPr>
            <a:r>
              <a:rPr lang="en-US" altLang="en-US" sz="1600"/>
              <a:t>Interested in genome evolution of plant pathogens</a:t>
            </a:r>
          </a:p>
          <a:p>
            <a:pPr>
              <a:spcBef>
                <a:spcPct val="0"/>
              </a:spcBef>
              <a:spcAft>
                <a:spcPts val="600"/>
              </a:spcAft>
            </a:pPr>
            <a:r>
              <a:rPr lang="en-US" altLang="en-US" sz="2000" b="0"/>
              <a:t>My research: Grapevine (</a:t>
            </a:r>
            <a:r>
              <a:rPr lang="en-US" altLang="en-US" sz="2000" b="0" i="1"/>
              <a:t>Vitis vinifera</a:t>
            </a:r>
            <a:r>
              <a:rPr lang="en-US" altLang="en-US" sz="2000" b="0"/>
              <a:t>) fungal pathogens</a:t>
            </a:r>
            <a:endParaRPr lang="en-US" altLang="en-US" sz="1600" b="0"/>
          </a:p>
          <a:p>
            <a:pPr lvl="1">
              <a:spcBef>
                <a:spcPct val="0"/>
              </a:spcBef>
              <a:spcAft>
                <a:spcPts val="600"/>
              </a:spcAft>
            </a:pPr>
            <a:r>
              <a:rPr lang="en-US" altLang="en-US" sz="1600"/>
              <a:t>Develop extraction protocols for high molecular weight DNA of filamentous fungi  </a:t>
            </a:r>
          </a:p>
          <a:p>
            <a:pPr lvl="1">
              <a:spcBef>
                <a:spcPct val="0"/>
              </a:spcBef>
              <a:spcAft>
                <a:spcPts val="600"/>
              </a:spcAft>
            </a:pPr>
            <a:r>
              <a:rPr lang="en-US" altLang="en-US" sz="1600"/>
              <a:t>Assemble the PacBio reads</a:t>
            </a:r>
          </a:p>
          <a:p>
            <a:pPr lvl="1">
              <a:spcBef>
                <a:spcPct val="0"/>
              </a:spcBef>
              <a:spcAft>
                <a:spcPts val="600"/>
              </a:spcAft>
            </a:pPr>
            <a:r>
              <a:rPr lang="en-US" altLang="en-US" sz="1600"/>
              <a:t>Use RNAseq data as evidence for gene prediction</a:t>
            </a:r>
          </a:p>
          <a:p>
            <a:pPr lvl="1">
              <a:spcBef>
                <a:spcPct val="0"/>
              </a:spcBef>
              <a:spcAft>
                <a:spcPts val="600"/>
              </a:spcAft>
            </a:pPr>
            <a:r>
              <a:rPr lang="en-US" altLang="en-US" sz="1600"/>
              <a:t>Compare to re-sequenced genomes (Illumina) for SVs</a:t>
            </a:r>
            <a:endParaRPr lang="en-US" altLang="en-US">
              <a:solidFill>
                <a:schemeClr val="tx2"/>
              </a:solidFill>
            </a:endParaRPr>
          </a:p>
          <a:p>
            <a:pPr>
              <a:spcBef>
                <a:spcPct val="0"/>
              </a:spcBef>
              <a:spcAft>
                <a:spcPts val="600"/>
              </a:spcAft>
            </a:pPr>
            <a:r>
              <a:rPr lang="en-US" altLang="en-US" sz="2000" b="0"/>
              <a:t>Other projects in my lab: </a:t>
            </a:r>
          </a:p>
          <a:p>
            <a:pPr lvl="1">
              <a:spcBef>
                <a:spcPct val="0"/>
              </a:spcBef>
              <a:spcAft>
                <a:spcPts val="600"/>
              </a:spcAft>
            </a:pPr>
            <a:r>
              <a:rPr lang="en-US" altLang="en-US" sz="1600"/>
              <a:t>Plant-pathogen genomics lab (e.g., powdery mildew, Botrytis, pierce’s disease, red blotch virus)</a:t>
            </a:r>
          </a:p>
          <a:p>
            <a:pPr lvl="1">
              <a:spcBef>
                <a:spcPct val="0"/>
              </a:spcBef>
              <a:spcAft>
                <a:spcPts val="600"/>
              </a:spcAft>
            </a:pPr>
            <a:r>
              <a:rPr lang="en-US" altLang="en-US" sz="1600"/>
              <a:t>Using PacBio and testing 10x, BioNano and Dovetail to get a better grapevine genome</a:t>
            </a:r>
          </a:p>
          <a:p>
            <a:pPr lvl="1">
              <a:spcBef>
                <a:spcPct val="0"/>
              </a:spcBef>
              <a:spcAft>
                <a:spcPts val="600"/>
              </a:spcAft>
            </a:pPr>
            <a:r>
              <a:rPr lang="en-US" altLang="en-US" sz="1600"/>
              <a:t>Using parental sequence data to try and separate haplotypes of commercially important varieties (e.g. cv Cabernet Sauvignon)</a:t>
            </a:r>
          </a:p>
          <a:p>
            <a:pPr lvl="1">
              <a:spcBef>
                <a:spcPct val="0"/>
              </a:spcBef>
              <a:spcAft>
                <a:spcPts val="600"/>
              </a:spcAft>
            </a:pPr>
            <a:r>
              <a:rPr lang="en-US" altLang="en-US" sz="1600"/>
              <a:t>More info:  </a:t>
            </a:r>
            <a:r>
              <a:rPr lang="en-US" altLang="en-US" sz="1600">
                <a:hlinkClick r:id="rId3"/>
              </a:rPr>
              <a:t>http://cantulab.github.io/</a:t>
            </a:r>
            <a:r>
              <a:rPr lang="en-US" altLang="en-US" sz="1600"/>
              <a:t> </a:t>
            </a:r>
          </a:p>
          <a:p>
            <a:pPr lvl="1">
              <a:spcAft>
                <a:spcPts val="600"/>
              </a:spcAft>
            </a:pPr>
            <a:endParaRPr lang="en-US" altLang="en-US" sz="1600"/>
          </a:p>
        </p:txBody>
      </p:sp>
    </p:spTree>
    <p:extLst>
      <p:ext uri="{BB962C8B-B14F-4D97-AF65-F5344CB8AC3E}">
        <p14:creationId xmlns:p14="http://schemas.microsoft.com/office/powerpoint/2010/main" val="414581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9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9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67126" cy="346544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2" descr="http://www.vast.ac.vn/images/stories/viencnsinh%20ho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332" y="3465444"/>
            <a:ext cx="5728794" cy="3392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scontent.fsnc1-2.fna.fbcdn.net/v/t1.0-9/10982357_977712098960639_2034822644540556957_n.jpg?oh=b9972a6c25eebdcbd46a3dc1d23c1ae8&amp;oe=58403BC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87" y="3465444"/>
            <a:ext cx="6275245" cy="3392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27403" y="502338"/>
            <a:ext cx="9144000" cy="1037741"/>
          </a:xfrm>
        </p:spPr>
        <p:txBody>
          <a:bodyPr/>
          <a:lstStyle/>
          <a:p>
            <a:r>
              <a:rPr lang="en-US" dirty="0">
                <a:solidFill>
                  <a:srgbClr val="002060"/>
                </a:solidFill>
                <a:effectLst>
                  <a:outerShdw blurRad="38100" dist="38100" dir="2700000" algn="tl">
                    <a:srgbClr val="000000">
                      <a:alpha val="43137"/>
                    </a:srgbClr>
                  </a:outerShdw>
                </a:effectLst>
              </a:rPr>
              <a:t>Quang Ho Tran, PhD</a:t>
            </a:r>
            <a:endParaRPr lang="vi-VN"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480350" y="1826447"/>
            <a:ext cx="6771861" cy="1473545"/>
          </a:xfrm>
        </p:spPr>
        <p:txBody>
          <a:bodyPr>
            <a:normAutofit fontScale="92500" lnSpcReduction="20000"/>
          </a:bodyPr>
          <a:lstStyle/>
          <a:p>
            <a:r>
              <a:rPr lang="en-US" b="1" dirty="0"/>
              <a:t>Visiting scholar (6 months) at Forest Genetics group </a:t>
            </a:r>
          </a:p>
          <a:p>
            <a:r>
              <a:rPr lang="en-US" b="1" dirty="0"/>
              <a:t>Dept. of Pant Sciences</a:t>
            </a:r>
          </a:p>
          <a:p>
            <a:r>
              <a:rPr lang="en-US" b="1" dirty="0"/>
              <a:t>UC, Davis</a:t>
            </a:r>
          </a:p>
          <a:p>
            <a:r>
              <a:rPr lang="en-US" b="1" dirty="0"/>
              <a:t>tranhoquang@ibt.ac.vn</a:t>
            </a:r>
            <a:endParaRPr lang="vi-VN" b="1" dirty="0"/>
          </a:p>
        </p:txBody>
      </p:sp>
      <p:grpSp>
        <p:nvGrpSpPr>
          <p:cNvPr id="12" name="Group 11"/>
          <p:cNvGrpSpPr/>
          <p:nvPr/>
        </p:nvGrpSpPr>
        <p:grpSpPr>
          <a:xfrm>
            <a:off x="2850873" y="3655045"/>
            <a:ext cx="7052781" cy="2872363"/>
            <a:chOff x="-16849" y="2931683"/>
            <a:chExt cx="6370799" cy="2535119"/>
          </a:xfrm>
        </p:grpSpPr>
        <p:sp>
          <p:nvSpPr>
            <p:cNvPr id="9" name="Rectangle: Rounded Corners 8"/>
            <p:cNvSpPr/>
            <p:nvPr/>
          </p:nvSpPr>
          <p:spPr>
            <a:xfrm>
              <a:off x="-16849" y="2931683"/>
              <a:ext cx="6370799" cy="2535119"/>
            </a:xfrm>
            <a:prstGeom prst="roundRect">
              <a:avLst/>
            </a:prstGeom>
            <a:solidFill>
              <a:schemeClr val="bg1">
                <a:lumMod val="95000"/>
                <a:alpha val="62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dirty="0"/>
            </a:p>
          </p:txBody>
        </p:sp>
        <p:sp>
          <p:nvSpPr>
            <p:cNvPr id="10" name="TextBox 9"/>
            <p:cNvSpPr txBox="1"/>
            <p:nvPr/>
          </p:nvSpPr>
          <p:spPr>
            <a:xfrm>
              <a:off x="1803675" y="3064886"/>
              <a:ext cx="2958548" cy="523220"/>
            </a:xfrm>
            <a:prstGeom prst="rect">
              <a:avLst/>
            </a:prstGeom>
            <a:noFill/>
          </p:spPr>
          <p:txBody>
            <a:bodyPr wrap="square" rtlCol="0">
              <a:spAutoFit/>
            </a:bodyPr>
            <a:lstStyle/>
            <a:p>
              <a:pPr algn="ctr"/>
              <a:r>
                <a:rPr lang="en-US" sz="2800" b="1" dirty="0">
                  <a:ea typeface="+mj-ea"/>
                  <a:cs typeface="+mj-cs"/>
                </a:rPr>
                <a:t>Home Institution:</a:t>
              </a:r>
              <a:endParaRPr lang="vi-VN" b="1" dirty="0"/>
            </a:p>
          </p:txBody>
        </p:sp>
        <p:sp>
          <p:nvSpPr>
            <p:cNvPr id="11" name="TextBox 10"/>
            <p:cNvSpPr txBox="1"/>
            <p:nvPr/>
          </p:nvSpPr>
          <p:spPr>
            <a:xfrm>
              <a:off x="83801" y="3828485"/>
              <a:ext cx="6241384" cy="1629843"/>
            </a:xfrm>
            <a:prstGeom prst="rect">
              <a:avLst/>
            </a:prstGeom>
            <a:noFill/>
          </p:spPr>
          <p:txBody>
            <a:bodyPr wrap="square" rtlCol="0">
              <a:spAutoFit/>
            </a:bodyPr>
            <a:lstStyle/>
            <a:p>
              <a:pPr algn="ctr"/>
              <a:r>
                <a:rPr lang="en-US" sz="2400" b="1" dirty="0">
                  <a:solidFill>
                    <a:schemeClr val="accent1">
                      <a:lumMod val="50000"/>
                    </a:schemeClr>
                  </a:solidFill>
                </a:rPr>
                <a:t>Institute of Biotechnology</a:t>
              </a:r>
            </a:p>
            <a:p>
              <a:pPr algn="ctr"/>
              <a:r>
                <a:rPr lang="en-US" sz="2400" b="1" dirty="0">
                  <a:solidFill>
                    <a:schemeClr val="accent1">
                      <a:lumMod val="50000"/>
                    </a:schemeClr>
                  </a:solidFill>
                </a:rPr>
                <a:t>Vietnam Academy of Science &amp; Technology</a:t>
              </a:r>
            </a:p>
            <a:p>
              <a:pPr algn="ctr"/>
              <a:r>
                <a:rPr lang="en-US" sz="2400" b="1" dirty="0">
                  <a:solidFill>
                    <a:schemeClr val="accent1">
                      <a:lumMod val="50000"/>
                    </a:schemeClr>
                  </a:solidFill>
                </a:rPr>
                <a:t>18 Hoang Quoc Viet – </a:t>
              </a:r>
              <a:r>
                <a:rPr lang="en-US" sz="2400" b="1" dirty="0" err="1">
                  <a:solidFill>
                    <a:schemeClr val="accent1">
                      <a:lumMod val="50000"/>
                    </a:schemeClr>
                  </a:solidFill>
                </a:rPr>
                <a:t>Cau</a:t>
              </a:r>
              <a:r>
                <a:rPr lang="en-US" sz="2400" b="1" dirty="0">
                  <a:solidFill>
                    <a:schemeClr val="accent1">
                      <a:lumMod val="50000"/>
                    </a:schemeClr>
                  </a:solidFill>
                </a:rPr>
                <a:t> </a:t>
              </a:r>
              <a:r>
                <a:rPr lang="en-US" sz="2400" b="1" dirty="0" err="1">
                  <a:solidFill>
                    <a:schemeClr val="accent1">
                      <a:lumMod val="50000"/>
                    </a:schemeClr>
                  </a:solidFill>
                </a:rPr>
                <a:t>Giay</a:t>
              </a:r>
              <a:r>
                <a:rPr lang="en-US" sz="2400" b="1" dirty="0">
                  <a:solidFill>
                    <a:schemeClr val="accent1">
                      <a:lumMod val="50000"/>
                    </a:schemeClr>
                  </a:solidFill>
                </a:rPr>
                <a:t> – Hanoi </a:t>
              </a:r>
            </a:p>
            <a:p>
              <a:pPr algn="ctr"/>
              <a:r>
                <a:rPr lang="en-US" sz="2400" b="1" dirty="0">
                  <a:solidFill>
                    <a:schemeClr val="accent1">
                      <a:lumMod val="50000"/>
                    </a:schemeClr>
                  </a:solidFill>
                </a:rPr>
                <a:t>Vietnam</a:t>
              </a:r>
            </a:p>
            <a:p>
              <a:pPr algn="ctr"/>
              <a:endParaRPr lang="vi-VN" dirty="0"/>
            </a:p>
          </p:txBody>
        </p:sp>
      </p:grpSp>
      <p:pic>
        <p:nvPicPr>
          <p:cNvPr id="16" name="Picture 2" descr="Image may contain: 1 per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624" y="119693"/>
            <a:ext cx="2393281" cy="32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51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p:cNvSpPr/>
          <p:nvPr/>
        </p:nvSpPr>
        <p:spPr>
          <a:xfrm>
            <a:off x="5054784" y="0"/>
            <a:ext cx="7045569" cy="6858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Title 1"/>
          <p:cNvSpPr>
            <a:spLocks noGrp="1"/>
          </p:cNvSpPr>
          <p:nvPr>
            <p:ph type="title"/>
          </p:nvPr>
        </p:nvSpPr>
        <p:spPr>
          <a:xfrm>
            <a:off x="7145444" y="160229"/>
            <a:ext cx="3389243" cy="588826"/>
          </a:xfrm>
        </p:spPr>
        <p:txBody>
          <a:bodyPr>
            <a:normAutofit/>
          </a:bodyPr>
          <a:lstStyle/>
          <a:p>
            <a:pPr algn="ctr"/>
            <a:r>
              <a:rPr lang="en-US" sz="2800" b="1" dirty="0"/>
              <a:t>Research Interests</a:t>
            </a:r>
            <a:endParaRPr lang="vi-VN" sz="2800" b="1" dirty="0"/>
          </a:p>
        </p:txBody>
      </p:sp>
      <p:pic>
        <p:nvPicPr>
          <p:cNvPr id="7" name="Picture 2" descr="F:\Phi Hong Hai\Pictures\anh KNDVT KLtram bbang 16.9.08\IMG_0010.jp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0"/>
            <a:ext cx="5038199" cy="3485321"/>
          </a:xfrm>
        </p:spPr>
      </p:pic>
      <p:sp>
        <p:nvSpPr>
          <p:cNvPr id="9" name="TextBox 8"/>
          <p:cNvSpPr txBox="1"/>
          <p:nvPr/>
        </p:nvSpPr>
        <p:spPr>
          <a:xfrm>
            <a:off x="5280990" y="682475"/>
            <a:ext cx="6819363" cy="163121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Forest genetics populations &amp; gene conservation.</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Gene function, molecular cloning of interest genes in plant</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DNA barcoding &amp; DNA fingerprinting to identify and classify plants</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Forest trees transgenic</a:t>
            </a:r>
          </a:p>
        </p:txBody>
      </p:sp>
      <p:sp>
        <p:nvSpPr>
          <p:cNvPr id="10" name="Subtitle 2"/>
          <p:cNvSpPr txBox="1">
            <a:spLocks/>
          </p:cNvSpPr>
          <p:nvPr/>
        </p:nvSpPr>
        <p:spPr>
          <a:xfrm>
            <a:off x="6630863" y="4873908"/>
            <a:ext cx="4214191" cy="4663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mj-lt"/>
                <a:ea typeface="+mj-ea"/>
                <a:cs typeface="+mj-cs"/>
              </a:rPr>
              <a:t>Studied Species</a:t>
            </a:r>
            <a:endParaRPr lang="vi-VN" sz="2800" b="1" dirty="0">
              <a:latin typeface="+mj-lt"/>
              <a:ea typeface="+mj-ea"/>
              <a:cs typeface="+mj-cs"/>
            </a:endParaRPr>
          </a:p>
        </p:txBody>
      </p:sp>
      <p:sp>
        <p:nvSpPr>
          <p:cNvPr id="11" name="TextBox 10"/>
          <p:cNvSpPr txBox="1"/>
          <p:nvPr/>
        </p:nvSpPr>
        <p:spPr>
          <a:xfrm>
            <a:off x="6045264" y="5466854"/>
            <a:ext cx="5082281" cy="1292662"/>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Forest species: Eucalyptus, Acacia, Pine</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Native forest species</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Non-timber forest species</a:t>
            </a:r>
          </a:p>
          <a:p>
            <a:pPr marL="285750" indent="-285750">
              <a:buFont typeface="Wingdings" panose="05000000000000000000" pitchFamily="2" charset="2"/>
              <a:buChar char="Ø"/>
            </a:pPr>
            <a:endParaRPr lang="en-US" b="1" dirty="0"/>
          </a:p>
        </p:txBody>
      </p:sp>
      <p:sp>
        <p:nvSpPr>
          <p:cNvPr id="12" name="Subtitle 2"/>
          <p:cNvSpPr txBox="1">
            <a:spLocks/>
          </p:cNvSpPr>
          <p:nvPr/>
        </p:nvSpPr>
        <p:spPr>
          <a:xfrm>
            <a:off x="7145444" y="2431828"/>
            <a:ext cx="3402842" cy="4676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ea typeface="+mj-ea"/>
                <a:cs typeface="+mj-cs"/>
              </a:rPr>
              <a:t>Research Experiences</a:t>
            </a:r>
            <a:endParaRPr lang="vi-VN" b="1" dirty="0">
              <a:latin typeface="+mj-lt"/>
              <a:ea typeface="+mj-ea"/>
              <a:cs typeface="+mj-cs"/>
            </a:endParaRPr>
          </a:p>
        </p:txBody>
      </p:sp>
      <p:sp>
        <p:nvSpPr>
          <p:cNvPr id="13" name="TextBox 12"/>
          <p:cNvSpPr txBox="1"/>
          <p:nvPr/>
        </p:nvSpPr>
        <p:spPr>
          <a:xfrm>
            <a:off x="5375566" y="3017642"/>
            <a:ext cx="6724787" cy="163121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Principle Investigator of 2 Projects at State-level on application of molecular genetics and transgenic to forest tree improvement.</a:t>
            </a: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Mail collaborator of Projects on forest tree improvement and plant biotechnology.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 y="3485321"/>
            <a:ext cx="5038200" cy="3372679"/>
          </a:xfrm>
          <a:prstGeom prst="rect">
            <a:avLst/>
          </a:prstGeom>
        </p:spPr>
      </p:pic>
    </p:spTree>
    <p:extLst>
      <p:ext uri="{BB962C8B-B14F-4D97-AF65-F5344CB8AC3E}">
        <p14:creationId xmlns:p14="http://schemas.microsoft.com/office/powerpoint/2010/main" val="511206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1116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Andrea Schreier</a:t>
            </a: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p>
        </p:txBody>
      </p:sp>
      <p:sp>
        <p:nvSpPr>
          <p:cNvPr id="4098" name="Rectangle 3"/>
          <p:cNvSpPr>
            <a:spLocks noChangeArrowheads="1"/>
          </p:cNvSpPr>
          <p:nvPr/>
        </p:nvSpPr>
        <p:spPr bwMode="auto">
          <a:xfrm>
            <a:off x="1779588" y="1603376"/>
            <a:ext cx="44958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sz="2200">
                <a:solidFill>
                  <a:schemeClr val="tx2"/>
                </a:solidFill>
                <a:latin typeface="Helvetica" charset="0"/>
                <a:ea typeface="ＭＳ Ｐゴシック" charset="-128"/>
              </a:rPr>
              <a:t>Director, Genomic Variation Lab</a:t>
            </a:r>
          </a:p>
          <a:p>
            <a:pPr>
              <a:lnSpc>
                <a:spcPct val="95000"/>
              </a:lnSpc>
              <a:spcBef>
                <a:spcPct val="20000"/>
              </a:spcBef>
              <a:buClr>
                <a:schemeClr val="tx1"/>
              </a:buClr>
              <a:buSzPct val="100000"/>
            </a:pPr>
            <a:endParaRPr lang="en-US" altLang="x-none" sz="2200">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sz="2200">
                <a:solidFill>
                  <a:schemeClr val="tx2"/>
                </a:solidFill>
                <a:latin typeface="Helvetica" charset="0"/>
                <a:ea typeface="ＭＳ Ｐゴシック" charset="-128"/>
              </a:rPr>
              <a:t>Evolutionary and ecological questions about species of conservation conservation</a:t>
            </a:r>
          </a:p>
          <a:p>
            <a:pPr>
              <a:lnSpc>
                <a:spcPct val="95000"/>
              </a:lnSpc>
              <a:spcBef>
                <a:spcPct val="20000"/>
              </a:spcBef>
              <a:buClr>
                <a:schemeClr val="tx1"/>
              </a:buClr>
              <a:buSzPct val="100000"/>
            </a:pPr>
            <a:endParaRPr lang="en-US" altLang="x-none" sz="2200">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sz="2200">
                <a:solidFill>
                  <a:schemeClr val="tx2"/>
                </a:solidFill>
                <a:latin typeface="Helvetica" charset="0"/>
                <a:ea typeface="ＭＳ Ｐゴシック" charset="-128"/>
              </a:rPr>
              <a:t>Lab is moving from microsatellites to SNPs and genome assemblies.</a:t>
            </a:r>
          </a:p>
          <a:p>
            <a:pPr>
              <a:lnSpc>
                <a:spcPct val="95000"/>
              </a:lnSpc>
              <a:spcBef>
                <a:spcPct val="20000"/>
              </a:spcBef>
              <a:buClr>
                <a:schemeClr val="tx1"/>
              </a:buClr>
              <a:buSzPct val="100000"/>
            </a:pPr>
            <a:endParaRPr lang="en-US" altLang="x-none" sz="2200">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sz="2200">
                <a:solidFill>
                  <a:schemeClr val="tx2"/>
                </a:solidFill>
                <a:latin typeface="Helvetica" charset="0"/>
                <a:ea typeface="ＭＳ Ｐゴシック" charset="-128"/>
              </a:rPr>
              <a:t>Sturgeon: ancestral fishes with large, polyploid genomes. Model to study the role of polyploidy in vertebrate evolution. </a:t>
            </a:r>
          </a:p>
        </p:txBody>
      </p:sp>
      <p:pic>
        <p:nvPicPr>
          <p:cNvPr id="4099" name="Picture 1" descr="Schreier sturgeon photo.jpg"/>
          <p:cNvPicPr>
            <a:picLocks noChangeAspect="1"/>
          </p:cNvPicPr>
          <p:nvPr/>
        </p:nvPicPr>
        <p:blipFill>
          <a:blip r:embed="rId2">
            <a:extLst>
              <a:ext uri="{28A0092B-C50C-407E-A947-70E740481C1C}">
                <a14:useLocalDpi xmlns:a14="http://schemas.microsoft.com/office/drawing/2010/main" val="0"/>
              </a:ext>
            </a:extLst>
          </a:blip>
          <a:srcRect r="9871"/>
          <a:stretch>
            <a:fillRect/>
          </a:stretch>
        </p:blipFill>
        <p:spPr bwMode="auto">
          <a:xfrm>
            <a:off x="6434139" y="2019301"/>
            <a:ext cx="3957637"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791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lumMod val="90000"/>
                    <a:lumOff val="10000"/>
                  </a:schemeClr>
                </a:solidFill>
                <a:latin typeface="+mj-lt"/>
                <a:ea typeface="ＭＳ Ｐゴシック" charset="0"/>
                <a:cs typeface="ＭＳ Ｐゴシック" charset="0"/>
              </a:rPr>
              <a:t>Andrea Schreier</a:t>
            </a:r>
          </a:p>
          <a:p>
            <a:pPr algn="ctr">
              <a:lnSpc>
                <a:spcPct val="95000"/>
              </a:lnSpc>
              <a:spcBef>
                <a:spcPct val="20000"/>
              </a:spcBef>
              <a:buClr>
                <a:schemeClr val="tx1"/>
              </a:buClr>
              <a:buSzPct val="100000"/>
              <a:defRPr/>
            </a:pPr>
            <a:r>
              <a:rPr lang="en-US" sz="2800" i="1" dirty="0">
                <a:solidFill>
                  <a:schemeClr val="tx2">
                    <a:lumMod val="90000"/>
                    <a:lumOff val="10000"/>
                  </a:schemeClr>
                </a:solidFill>
                <a:latin typeface="+mj-lt"/>
                <a:ea typeface="ＭＳ Ｐゴシック" charset="0"/>
                <a:cs typeface="ＭＳ Ｐゴシック" charset="0"/>
              </a:rPr>
              <a:t>UC Davis</a:t>
            </a:r>
          </a:p>
        </p:txBody>
      </p:sp>
      <p:sp>
        <p:nvSpPr>
          <p:cNvPr id="17" name="Rectangle 3"/>
          <p:cNvSpPr>
            <a:spLocks noChangeArrowheads="1"/>
          </p:cNvSpPr>
          <p:nvPr/>
        </p:nvSpPr>
        <p:spPr bwMode="auto">
          <a:xfrm>
            <a:off x="2049463" y="1884364"/>
            <a:ext cx="7956550" cy="4600575"/>
          </a:xfrm>
          <a:prstGeom prst="rect">
            <a:avLst/>
          </a:prstGeom>
          <a:noFill/>
          <a:ln>
            <a:noFill/>
          </a:ln>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pic>
        <p:nvPicPr>
          <p:cNvPr id="5123" name="Picture 3" descr="shovelnosesturge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76" y="1641475"/>
            <a:ext cx="229552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Brian Schreier White Sturgeon photo 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4613" y="1614488"/>
            <a:ext cx="2106612"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shortnose_wwwxsharktankxsmchsxor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9550" y="1668464"/>
            <a:ext cx="20320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301876" y="3411538"/>
            <a:ext cx="2295525" cy="584200"/>
          </a:xfrm>
          <a:prstGeom prst="rect">
            <a:avLst/>
          </a:prstGeom>
          <a:noFill/>
        </p:spPr>
        <p:txBody>
          <a:bodyPr>
            <a:spAutoFit/>
          </a:bodyPr>
          <a:lstStyle/>
          <a:p>
            <a:pPr algn="ctr">
              <a:defRPr/>
            </a:pPr>
            <a:r>
              <a:rPr lang="en-US" sz="1600" dirty="0">
                <a:ea typeface="MS PGothic" charset="0"/>
                <a:cs typeface="Cambria"/>
              </a:rPr>
              <a:t>A: 120 chromosomes</a:t>
            </a:r>
          </a:p>
          <a:p>
            <a:pPr algn="ctr">
              <a:defRPr/>
            </a:pPr>
            <a:r>
              <a:rPr lang="en-US" sz="1600" dirty="0">
                <a:ea typeface="MS PGothic" charset="0"/>
                <a:cs typeface="Cambria"/>
              </a:rPr>
              <a:t>(tetraploid; 4N)</a:t>
            </a:r>
            <a:endParaRPr lang="en-US" sz="1600" dirty="0">
              <a:ea typeface="MS PGothic" charset="0"/>
              <a:cs typeface="Cambria"/>
            </a:endParaRPr>
          </a:p>
        </p:txBody>
      </p:sp>
      <p:sp>
        <p:nvSpPr>
          <p:cNvPr id="8" name="TextBox 7"/>
          <p:cNvSpPr txBox="1"/>
          <p:nvPr/>
        </p:nvSpPr>
        <p:spPr>
          <a:xfrm>
            <a:off x="4951414" y="3411538"/>
            <a:ext cx="2435225" cy="584200"/>
          </a:xfrm>
          <a:prstGeom prst="rect">
            <a:avLst/>
          </a:prstGeom>
          <a:noFill/>
        </p:spPr>
        <p:txBody>
          <a:bodyPr>
            <a:spAutoFit/>
          </a:bodyPr>
          <a:lstStyle/>
          <a:p>
            <a:pPr algn="ctr">
              <a:defRPr/>
            </a:pPr>
            <a:r>
              <a:rPr lang="en-US" sz="1600" dirty="0">
                <a:ea typeface="MS PGothic" charset="0"/>
                <a:cs typeface="Cambria"/>
              </a:rPr>
              <a:t>B: ~240 chromosomes</a:t>
            </a:r>
          </a:p>
          <a:p>
            <a:pPr algn="ctr">
              <a:defRPr/>
            </a:pPr>
            <a:r>
              <a:rPr lang="en-US" sz="1600" dirty="0">
                <a:ea typeface="MS PGothic" charset="0"/>
                <a:cs typeface="Cambria"/>
              </a:rPr>
              <a:t>(octoploid; 8N)</a:t>
            </a:r>
            <a:endParaRPr lang="en-US" sz="1600" dirty="0">
              <a:ea typeface="MS PGothic" charset="0"/>
              <a:cs typeface="Cambria"/>
            </a:endParaRPr>
          </a:p>
        </p:txBody>
      </p:sp>
      <p:sp>
        <p:nvSpPr>
          <p:cNvPr id="9" name="TextBox 8"/>
          <p:cNvSpPr txBox="1"/>
          <p:nvPr/>
        </p:nvSpPr>
        <p:spPr>
          <a:xfrm>
            <a:off x="7740651" y="3411538"/>
            <a:ext cx="2297113" cy="584200"/>
          </a:xfrm>
          <a:prstGeom prst="rect">
            <a:avLst/>
          </a:prstGeom>
          <a:noFill/>
        </p:spPr>
        <p:txBody>
          <a:bodyPr>
            <a:spAutoFit/>
          </a:bodyPr>
          <a:lstStyle/>
          <a:p>
            <a:pPr algn="ctr">
              <a:defRPr/>
            </a:pPr>
            <a:r>
              <a:rPr lang="en-US" sz="1600" dirty="0">
                <a:ea typeface="MS PGothic" charset="0"/>
                <a:cs typeface="Cambria"/>
              </a:rPr>
              <a:t>C: 360 chromosomes</a:t>
            </a:r>
          </a:p>
          <a:p>
            <a:pPr algn="ctr">
              <a:defRPr/>
            </a:pPr>
            <a:r>
              <a:rPr lang="en-US" sz="1600" dirty="0">
                <a:ea typeface="MS PGothic" charset="0"/>
                <a:cs typeface="Cambria"/>
              </a:rPr>
              <a:t>(dodecaploid; 12N)</a:t>
            </a:r>
            <a:endParaRPr lang="en-US" sz="1600" dirty="0">
              <a:ea typeface="MS PGothic" charset="0"/>
              <a:cs typeface="Cambria"/>
            </a:endParaRPr>
          </a:p>
        </p:txBody>
      </p:sp>
      <p:sp>
        <p:nvSpPr>
          <p:cNvPr id="2" name="TextBox 1"/>
          <p:cNvSpPr txBox="1"/>
          <p:nvPr/>
        </p:nvSpPr>
        <p:spPr>
          <a:xfrm>
            <a:off x="2065339" y="4210051"/>
            <a:ext cx="8232775" cy="2308225"/>
          </a:xfrm>
          <a:prstGeom prst="rect">
            <a:avLst/>
          </a:prstGeom>
          <a:noFill/>
        </p:spPr>
        <p:txBody>
          <a:bodyPr>
            <a:spAutoFit/>
          </a:bodyPr>
          <a:lstStyle/>
          <a:p>
            <a:pPr>
              <a:defRPr/>
            </a:pPr>
            <a:r>
              <a:rPr lang="en-US" sz="2400" b="1" dirty="0">
                <a:ea typeface="MS PGothic" charset="0"/>
                <a:cs typeface="MS PGothic" charset="0"/>
              </a:rPr>
              <a:t>Want to use 10X Genomics to:</a:t>
            </a:r>
          </a:p>
          <a:p>
            <a:pPr marL="342900" indent="-342900">
              <a:buFontTx/>
              <a:buAutoNum type="arabicPeriod"/>
              <a:defRPr/>
            </a:pPr>
            <a:r>
              <a:rPr lang="en-US" sz="2400" dirty="0">
                <a:ea typeface="MS PGothic" charset="0"/>
                <a:cs typeface="MS PGothic" charset="0"/>
              </a:rPr>
              <a:t>Identify phased (phase-able?) SNPs that will allow us to score gene dosage for population genetic applications</a:t>
            </a:r>
          </a:p>
          <a:p>
            <a:pPr marL="342900" indent="-342900">
              <a:buFontTx/>
              <a:buAutoNum type="arabicPeriod"/>
              <a:defRPr/>
            </a:pPr>
            <a:r>
              <a:rPr lang="en-US" sz="2400" dirty="0">
                <a:ea typeface="MS PGothic" charset="0"/>
                <a:cs typeface="MS PGothic" charset="0"/>
              </a:rPr>
              <a:t>Examine functional ploidy within ploidy groups</a:t>
            </a:r>
          </a:p>
          <a:p>
            <a:pPr marL="800100" lvl="1" indent="-342900">
              <a:buFontTx/>
              <a:buAutoNum type="alphaLcPeriod"/>
              <a:defRPr/>
            </a:pPr>
            <a:r>
              <a:rPr lang="en-US" sz="2400" dirty="0">
                <a:ea typeface="MS PGothic" charset="0"/>
                <a:cs typeface="MS PGothic" charset="0"/>
              </a:rPr>
              <a:t>How has diploidization proceeded?</a:t>
            </a:r>
          </a:p>
          <a:p>
            <a:pPr marL="800100" lvl="1" indent="-342900">
              <a:buFontTx/>
              <a:buAutoNum type="alphaLcPeriod"/>
              <a:defRPr/>
            </a:pPr>
            <a:r>
              <a:rPr lang="en-US" sz="2400" dirty="0">
                <a:ea typeface="MS PGothic" charset="0"/>
                <a:cs typeface="MS PGothic" charset="0"/>
              </a:rPr>
              <a:t>What is fate of duplicated genes?</a:t>
            </a:r>
          </a:p>
        </p:txBody>
      </p:sp>
    </p:spTree>
    <p:extLst>
      <p:ext uri="{BB962C8B-B14F-4D97-AF65-F5344CB8AC3E}">
        <p14:creationId xmlns:p14="http://schemas.microsoft.com/office/powerpoint/2010/main" val="1457138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7808"/>
            <a:ext cx="8229600" cy="1143000"/>
          </a:xfrm>
        </p:spPr>
        <p:txBody>
          <a:bodyPr/>
          <a:lstStyle/>
          <a:p>
            <a:r>
              <a:rPr lang="da-DK" i="1" dirty="0" err="1" smtClean="0"/>
              <a:t>Acartia</a:t>
            </a:r>
            <a:r>
              <a:rPr lang="da-DK" i="1" dirty="0" smtClean="0"/>
              <a:t> </a:t>
            </a:r>
            <a:r>
              <a:rPr lang="da-DK" i="1" dirty="0" err="1" smtClean="0"/>
              <a:t>tonsa</a:t>
            </a:r>
            <a:r>
              <a:rPr lang="da-DK" i="1" dirty="0" smtClean="0"/>
              <a:t> </a:t>
            </a:r>
            <a:r>
              <a:rPr lang="da-DK" dirty="0" err="1" smtClean="0"/>
              <a:t>genome</a:t>
            </a:r>
            <a:r>
              <a:rPr lang="da-DK" dirty="0" smtClean="0"/>
              <a:t> </a:t>
            </a:r>
            <a:r>
              <a:rPr lang="da-DK" dirty="0" err="1" smtClean="0"/>
              <a:t>sequencing</a:t>
            </a:r>
            <a:endParaRPr lang="en-US" dirty="0"/>
          </a:p>
        </p:txBody>
      </p:sp>
      <p:sp>
        <p:nvSpPr>
          <p:cNvPr id="3" name="Content Placeholder 2"/>
          <p:cNvSpPr>
            <a:spLocks noGrp="1"/>
          </p:cNvSpPr>
          <p:nvPr>
            <p:ph idx="1"/>
          </p:nvPr>
        </p:nvSpPr>
        <p:spPr>
          <a:xfrm>
            <a:off x="1981200" y="1600201"/>
            <a:ext cx="8795320" cy="4525963"/>
          </a:xfrm>
        </p:spPr>
        <p:txBody>
          <a:bodyPr/>
          <a:lstStyle/>
          <a:p>
            <a:r>
              <a:rPr lang="da-DK" dirty="0" smtClean="0"/>
              <a:t>1.5mm </a:t>
            </a:r>
            <a:r>
              <a:rPr lang="da-DK" dirty="0" err="1"/>
              <a:t>c</a:t>
            </a:r>
            <a:r>
              <a:rPr lang="da-DK" dirty="0" err="1" smtClean="0"/>
              <a:t>alanoid</a:t>
            </a:r>
            <a:r>
              <a:rPr lang="da-DK" dirty="0" smtClean="0"/>
              <a:t> </a:t>
            </a:r>
            <a:r>
              <a:rPr lang="da-DK" dirty="0" err="1" smtClean="0"/>
              <a:t>copepod</a:t>
            </a:r>
            <a:r>
              <a:rPr lang="da-DK" dirty="0" smtClean="0"/>
              <a:t> (zooplankton)</a:t>
            </a:r>
          </a:p>
          <a:p>
            <a:r>
              <a:rPr lang="da-DK" dirty="0" smtClean="0"/>
              <a:t>30%GC, 2Gb </a:t>
            </a:r>
            <a:r>
              <a:rPr lang="da-DK" dirty="0" err="1" smtClean="0"/>
              <a:t>genome</a:t>
            </a:r>
            <a:r>
              <a:rPr lang="da-DK" dirty="0" smtClean="0"/>
              <a:t> (</a:t>
            </a:r>
            <a:r>
              <a:rPr lang="da-DK" dirty="0" err="1" smtClean="0"/>
              <a:t>preQC</a:t>
            </a:r>
            <a:r>
              <a:rPr lang="da-DK" dirty="0" smtClean="0"/>
              <a:t>), 50% </a:t>
            </a:r>
            <a:r>
              <a:rPr lang="da-DK" dirty="0" err="1" smtClean="0"/>
              <a:t>repeats</a:t>
            </a:r>
            <a:endParaRPr lang="da-DK" dirty="0" smtClean="0"/>
          </a:p>
          <a:p>
            <a:r>
              <a:rPr lang="da-DK" dirty="0" err="1" smtClean="0"/>
              <a:t>Culture</a:t>
            </a:r>
            <a:r>
              <a:rPr lang="da-DK" dirty="0" smtClean="0"/>
              <a:t> </a:t>
            </a:r>
            <a:r>
              <a:rPr lang="da-DK" dirty="0" err="1" smtClean="0"/>
              <a:t>going</a:t>
            </a:r>
            <a:r>
              <a:rPr lang="da-DK" dirty="0" smtClean="0"/>
              <a:t> for &gt;30 </a:t>
            </a:r>
            <a:r>
              <a:rPr lang="da-DK" dirty="0" err="1" smtClean="0"/>
              <a:t>years</a:t>
            </a:r>
            <a:endParaRPr lang="da-DK" dirty="0" smtClean="0"/>
          </a:p>
          <a:p>
            <a:r>
              <a:rPr lang="da-DK" dirty="0" err="1" smtClean="0"/>
              <a:t>SPAdes</a:t>
            </a:r>
            <a:r>
              <a:rPr lang="da-DK" dirty="0" smtClean="0"/>
              <a:t> </a:t>
            </a:r>
            <a:r>
              <a:rPr lang="da-DK" dirty="0" err="1" smtClean="0"/>
              <a:t>assembly</a:t>
            </a:r>
            <a:r>
              <a:rPr lang="da-DK" dirty="0" smtClean="0"/>
              <a:t> &gt;&gt; </a:t>
            </a:r>
            <a:r>
              <a:rPr lang="da-DK" dirty="0" err="1" smtClean="0"/>
              <a:t>discovarDN</a:t>
            </a:r>
            <a:r>
              <a:rPr lang="da-DK" dirty="0" smtClean="0"/>
              <a:t>, </a:t>
            </a:r>
            <a:r>
              <a:rPr lang="da-DK" dirty="0" err="1"/>
              <a:t>A</a:t>
            </a:r>
            <a:r>
              <a:rPr lang="da-DK" dirty="0" err="1" smtClean="0"/>
              <a:t>llpaths</a:t>
            </a:r>
            <a:r>
              <a:rPr lang="da-DK" dirty="0" smtClean="0"/>
              <a:t>, </a:t>
            </a:r>
            <a:r>
              <a:rPr lang="da-DK" dirty="0" err="1" smtClean="0"/>
              <a:t>etc</a:t>
            </a:r>
            <a:endParaRPr lang="da-DK" dirty="0" smtClean="0"/>
          </a:p>
          <a:p>
            <a:r>
              <a:rPr lang="da-DK" dirty="0" err="1" smtClean="0"/>
              <a:t>Current</a:t>
            </a:r>
            <a:r>
              <a:rPr lang="da-DK" dirty="0" smtClean="0"/>
              <a:t> </a:t>
            </a:r>
            <a:r>
              <a:rPr lang="da-DK" dirty="0" err="1" smtClean="0"/>
              <a:t>assembly</a:t>
            </a:r>
            <a:r>
              <a:rPr lang="da-DK" dirty="0"/>
              <a:t> </a:t>
            </a:r>
            <a:r>
              <a:rPr lang="da-DK" dirty="0" smtClean="0"/>
              <a:t>N50 </a:t>
            </a:r>
            <a:r>
              <a:rPr lang="da-DK" dirty="0" err="1" smtClean="0"/>
              <a:t>ca</a:t>
            </a:r>
            <a:r>
              <a:rPr lang="da-DK" dirty="0" smtClean="0"/>
              <a:t> 3kb</a:t>
            </a:r>
          </a:p>
          <a:p>
            <a:r>
              <a:rPr lang="da-DK" dirty="0" smtClean="0"/>
              <a:t>RAM heavy (&gt;1TB)</a:t>
            </a:r>
            <a:endParaRPr lang="en-US" dirty="0"/>
          </a:p>
        </p:txBody>
      </p:sp>
      <p:pic>
        <p:nvPicPr>
          <p:cNvPr id="4" name="Picture 6" descr="http://www.impaq.ruc.dk/Pictures/Female_copepod_Acartia%20tonsa.jpg?Mobile=1&amp;Source=%2F_layouts%2Fmobile%2Fview.aspx%3FList%3D5300d15e%252De828%252D46ae%252Dbdef%252D358952793232%26View%3D2a82c95a%252D756c%252D48a7%252D9393%252D867afe7f3967%26CurrentPage%3D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9" r="6868"/>
          <a:stretch/>
        </p:blipFill>
        <p:spPr bwMode="auto">
          <a:xfrm>
            <a:off x="7209933" y="4005065"/>
            <a:ext cx="3402921" cy="27992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409" y="46380"/>
            <a:ext cx="844447" cy="355456"/>
          </a:xfrm>
          <a:prstGeom prst="rect">
            <a:avLst/>
          </a:prstGeom>
        </p:spPr>
      </p:pic>
      <p:pic>
        <p:nvPicPr>
          <p:cNvPr id="6" name="Picture 2" descr="http://www.musicinthebrain.dk/wp-content/uploads/2013/08/alt-logo-t-003d85-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6201" y="45782"/>
            <a:ext cx="1695941" cy="3560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photonicsworkshop.com/Korea2015/images/logos/DTU_UK_B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46380"/>
            <a:ext cx="1096586" cy="3560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2772" t="6391" r="27426" b="20034"/>
          <a:stretch/>
        </p:blipFill>
        <p:spPr>
          <a:xfrm>
            <a:off x="3575721" y="5177362"/>
            <a:ext cx="1248459" cy="864000"/>
          </a:xfrm>
          <a:prstGeom prst="rect">
            <a:avLst/>
          </a:prstGeom>
        </p:spPr>
      </p:pic>
      <p:pic>
        <p:nvPicPr>
          <p:cNvPr id="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599" r="26802"/>
          <a:stretch/>
        </p:blipFill>
        <p:spPr bwMode="auto">
          <a:xfrm>
            <a:off x="5853458" y="4677340"/>
            <a:ext cx="1538687" cy="1458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tsjorg\Documents\billeder arbejde\image (4).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9542" b="12168"/>
          <a:stretch/>
        </p:blipFill>
        <p:spPr bwMode="auto">
          <a:xfrm>
            <a:off x="1863447" y="5145425"/>
            <a:ext cx="1510159" cy="86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p:cNvPicPr>
            <a:picLocks noChangeAspect="1"/>
          </p:cNvPicPr>
          <p:nvPr/>
        </p:nvPicPr>
        <p:blipFill rotWithShape="1">
          <a:blip r:embed="rId9">
            <a:extLst>
              <a:ext uri="{28A0092B-C50C-407E-A947-70E740481C1C}">
                <a14:useLocalDpi xmlns:a14="http://schemas.microsoft.com/office/drawing/2010/main" val="0"/>
              </a:ext>
            </a:extLst>
          </a:blip>
          <a:srcRect l="48814" t="47158" r="42185" b="43834"/>
          <a:stretch/>
        </p:blipFill>
        <p:spPr>
          <a:xfrm>
            <a:off x="4727849" y="5849118"/>
            <a:ext cx="1534843" cy="864000"/>
          </a:xfrm>
          <a:prstGeom prst="rect">
            <a:avLst/>
          </a:prstGeom>
        </p:spPr>
      </p:pic>
      <p:pic>
        <p:nvPicPr>
          <p:cNvPr id="12" name="Picture 2" descr="https://gm1.ggpht.com/zJIyjk4-aGzBgrf_D8QAICcmZO_YIwDoeVuIx5wdNWtGkQeaoCL8Yl4q8jJa51EVo4wj59Zd5mBxG4Xod1JuvI_ALvCkYaFnzK89d-hWjdb_wIz4-B38DmZeQHStMM2Dt3Nz9ui-qJB70zPOoWeYhNj0f07qtqXT3_iFM7bpamSiiVxejIdKtViDNfq7J7NOhNbp6XUoYNwhrrE2XviVcfEEsh9goB5eVO3cFhu5QYGu6W2KuALFnOWPttt9S_ZP8_rgVQrKPfnyVVeUu2pcnEr6WShaPc1d68T6eNqsfOPz-am8xJSXjthBYcorgKvYUiLGDY2FCiwRaP1KPxu1l_qUmVqlCj-gT99-xKW76u_s_YCJPq4yPkPAxnpubgCzjuiuKSTHbM7ZZuQlO-v-q-ew0byA3QdZURfz4WuZqXeIbhi-mLG5h6X7uiinWvE-iksWYGJMB7aFVvyDJAGIHnoW7WOc2RSpqJHjf2_5jooDlP_a4igoiZIuEQ337GcHRU3lOiJRi0xrHxwjS3wAiarWnwu06vpx3et-Kcap-gJWpujKK9SQdBYBK4dnYN60G4PjuBLxq2NRZtnfIbKoa1k0FhuvOHRokHY5CSOElFdKPOSOnnRwEEbt8bJAt_Fd0ijXRArQlmLv79t1SfwYCFUNyvA-rUMBEyM95yjdhBlhcfwdVY4YNugMJaLRKzM39JDrkw=w936-h270-l75-ft"/>
          <p:cNvPicPr>
            <a:picLocks noChangeAspect="1" noChangeArrowheads="1"/>
          </p:cNvPicPr>
          <p:nvPr/>
        </p:nvPicPr>
        <p:blipFill rotWithShape="1">
          <a:blip r:embed="rId10">
            <a:extLst>
              <a:ext uri="{28A0092B-C50C-407E-A947-70E740481C1C}">
                <a14:useLocalDpi xmlns:a14="http://schemas.microsoft.com/office/drawing/2010/main" val="0"/>
              </a:ext>
            </a:extLst>
          </a:blip>
          <a:srcRect l="46129" t="38428" r="37505" b="3350"/>
          <a:stretch/>
        </p:blipFill>
        <p:spPr bwMode="auto">
          <a:xfrm>
            <a:off x="1596159" y="40810"/>
            <a:ext cx="534574" cy="54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96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Yu</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Geng</a:t>
            </a:r>
          </a:p>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Department</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of</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Plant</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and</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Microbial</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Biology</a:t>
            </a:r>
            <a:r>
              <a:rPr lang="zh-CN" altLang="en-US" sz="2800" i="1" dirty="0">
                <a:solidFill>
                  <a:schemeClr val="tx2"/>
                </a:solidFill>
                <a:latin typeface="+mj-lt"/>
                <a:ea typeface="ＭＳ Ｐゴシック" charset="0"/>
                <a:cs typeface="ＭＳ Ｐゴシック" charset="0"/>
              </a:rPr>
              <a:t> </a:t>
            </a:r>
            <a:endParaRPr lang="en-US" altLang="zh-CN"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UC</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Berkeley</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257425" y="2286000"/>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buFontTx/>
              <a:buNone/>
            </a:pPr>
            <a:r>
              <a:rPr lang="en-US" altLang="en-US" sz="2400" b="0">
                <a:solidFill>
                  <a:schemeClr val="tx2"/>
                </a:solidFill>
              </a:rPr>
              <a:t>I am studying the molecular basis of the interactions between plant hosts and powdery mildew fungi. Our lab used to only focus on the biology of the host side. But now we decided to put more effort on the fungal side. Recently we received a grant for studying fungal effectors from </a:t>
            </a:r>
            <a:r>
              <a:rPr lang="en-US" altLang="en-US" sz="2400" b="0" i="1">
                <a:solidFill>
                  <a:schemeClr val="tx2"/>
                </a:solidFill>
              </a:rPr>
              <a:t>oidium neolycopersici</a:t>
            </a:r>
            <a:r>
              <a:rPr lang="en-US" altLang="en-US" sz="2400" b="0">
                <a:solidFill>
                  <a:schemeClr val="tx2"/>
                </a:solidFill>
              </a:rPr>
              <a:t>. The biggest obstacle is that the genome sequence is not available . However,  luckily, as a part of the community sequencing project, the Joint Genome Institute (JGI) will sequence serval powdery mildew species for us with Pacbio. We are only responsible for providing the high molecular DNA and RNA samples. </a:t>
            </a:r>
          </a:p>
        </p:txBody>
      </p:sp>
    </p:spTree>
    <p:extLst>
      <p:ext uri="{BB962C8B-B14F-4D97-AF65-F5344CB8AC3E}">
        <p14:creationId xmlns:p14="http://schemas.microsoft.com/office/powerpoint/2010/main" val="130261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Yu</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Geng</a:t>
            </a:r>
          </a:p>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Department</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of</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Plant</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and</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Microbial</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Biology</a:t>
            </a:r>
            <a:r>
              <a:rPr lang="zh-CN" altLang="en-US" sz="2800" i="1" dirty="0">
                <a:solidFill>
                  <a:schemeClr val="tx2"/>
                </a:solidFill>
                <a:latin typeface="+mj-lt"/>
                <a:ea typeface="ＭＳ Ｐゴシック" charset="0"/>
                <a:cs typeface="ＭＳ Ｐゴシック" charset="0"/>
              </a:rPr>
              <a:t> </a:t>
            </a:r>
            <a:endParaRPr lang="en-US" altLang="zh-CN"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altLang="zh-CN" sz="2800" i="1" dirty="0">
                <a:solidFill>
                  <a:schemeClr val="tx2"/>
                </a:solidFill>
                <a:latin typeface="+mj-lt"/>
                <a:ea typeface="ＭＳ Ｐゴシック" charset="0"/>
                <a:cs typeface="ＭＳ Ｐゴシック" charset="0"/>
              </a:rPr>
              <a:t>UC</a:t>
            </a:r>
            <a:r>
              <a:rPr lang="zh-CN" altLang="en-US" sz="2800" i="1" dirty="0">
                <a:solidFill>
                  <a:schemeClr val="tx2"/>
                </a:solidFill>
                <a:latin typeface="+mj-lt"/>
                <a:ea typeface="ＭＳ Ｐゴシック" charset="0"/>
                <a:cs typeface="ＭＳ Ｐゴシック" charset="0"/>
              </a:rPr>
              <a:t> </a:t>
            </a:r>
            <a:r>
              <a:rPr lang="en-US" altLang="zh-CN" sz="2800" i="1" dirty="0">
                <a:solidFill>
                  <a:schemeClr val="tx2"/>
                </a:solidFill>
                <a:latin typeface="+mj-lt"/>
                <a:ea typeface="ＭＳ Ｐゴシック" charset="0"/>
                <a:cs typeface="ＭＳ Ｐゴシック" charset="0"/>
              </a:rPr>
              <a:t>Berkeley</a:t>
            </a:r>
            <a:endParaRPr lang="en-US" sz="2800" i="1" dirty="0">
              <a:solidFill>
                <a:schemeClr val="tx2"/>
              </a:solidFill>
              <a:latin typeface="+mj-lt"/>
              <a:ea typeface="ＭＳ Ｐゴシック" charset="0"/>
              <a:cs typeface="ＭＳ Ｐゴシック" charset="0"/>
            </a:endParaRPr>
          </a:p>
        </p:txBody>
      </p:sp>
      <p:sp>
        <p:nvSpPr>
          <p:cNvPr id="17" name="Rectangle 3"/>
          <p:cNvSpPr>
            <a:spLocks noChangeArrowheads="1"/>
          </p:cNvSpPr>
          <p:nvPr/>
        </p:nvSpPr>
        <p:spPr bwMode="auto">
          <a:xfrm>
            <a:off x="2246313" y="2376489"/>
            <a:ext cx="7956550" cy="4600575"/>
          </a:xfrm>
          <a:prstGeom prst="rect">
            <a:avLst/>
          </a:prstGeom>
          <a:noFill/>
          <a:ln>
            <a:noFill/>
          </a:ln>
          <a:extLst>
            <a:ext uri="{909E8E84-426E-40dd-AFC4-6F175D3DCCD1}"/>
            <a:ext uri="{91240B29-F687-4f45-9708-019B960494DF}"/>
          </a:extLst>
        </p:spPr>
        <p:txBody>
          <a:bodyPr lIns="90487" tIns="44450" rIns="90487" bIns="44450"/>
          <a:lstStyle/>
          <a:p>
            <a:pPr>
              <a:lnSpc>
                <a:spcPct val="95000"/>
              </a:lnSpc>
              <a:spcBef>
                <a:spcPct val="20000"/>
              </a:spcBef>
              <a:buClr>
                <a:schemeClr val="tx1"/>
              </a:buClr>
              <a:buSzPct val="100000"/>
              <a:defRPr/>
            </a:pPr>
            <a:r>
              <a:rPr lang="en-US" altLang="en-US" sz="2400" dirty="0">
                <a:solidFill>
                  <a:schemeClr val="tx2"/>
                </a:solidFill>
              </a:rPr>
              <a:t>Although </a:t>
            </a:r>
            <a:r>
              <a:rPr lang="en-US" altLang="en-US" sz="2400" dirty="0">
                <a:solidFill>
                  <a:schemeClr val="tx2"/>
                </a:solidFill>
              </a:rPr>
              <a:t>JGI will do the sequencing and assembly for us, </a:t>
            </a:r>
            <a:r>
              <a:rPr lang="en-US" altLang="en-US" sz="2400" dirty="0">
                <a:solidFill>
                  <a:schemeClr val="tx2"/>
                </a:solidFill>
              </a:rPr>
              <a:t>it </a:t>
            </a:r>
            <a:r>
              <a:rPr lang="en-US" altLang="en-US" sz="2400" dirty="0">
                <a:solidFill>
                  <a:schemeClr val="tx2"/>
                </a:solidFill>
              </a:rPr>
              <a:t>will take </a:t>
            </a:r>
            <a:r>
              <a:rPr lang="en-US" altLang="en-US" sz="2400" dirty="0">
                <a:solidFill>
                  <a:schemeClr val="tx2"/>
                </a:solidFill>
              </a:rPr>
              <a:t>about 6 months or even longer for them to release the annotated draft genome. The sequencing takes about 3 months. So potentially we will save some time by taking the assembly and annotation into our own hands.  Naïve thinking….</a:t>
            </a:r>
          </a:p>
          <a:p>
            <a:pPr>
              <a:lnSpc>
                <a:spcPct val="95000"/>
              </a:lnSpc>
              <a:spcBef>
                <a:spcPct val="20000"/>
              </a:spcBef>
              <a:buClr>
                <a:schemeClr val="tx1"/>
              </a:buClr>
              <a:buSzPct val="100000"/>
              <a:defRPr/>
            </a:pPr>
            <a:endParaRPr lang="en-US" altLang="en-US" sz="2400" dirty="0">
              <a:solidFill>
                <a:schemeClr val="tx2"/>
              </a:solidFill>
            </a:endParaRPr>
          </a:p>
          <a:p>
            <a:pPr>
              <a:lnSpc>
                <a:spcPct val="95000"/>
              </a:lnSpc>
              <a:spcBef>
                <a:spcPct val="20000"/>
              </a:spcBef>
              <a:buClr>
                <a:schemeClr val="tx1"/>
              </a:buClr>
              <a:buSzPct val="100000"/>
              <a:defRPr/>
            </a:pPr>
            <a:endParaRPr lang="en-US" altLang="en-US" sz="2400" dirty="0">
              <a:solidFill>
                <a:schemeClr val="tx2"/>
              </a:solidFill>
            </a:endParaRPr>
          </a:p>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spTree>
    <p:extLst>
      <p:ext uri="{BB962C8B-B14F-4D97-AF65-F5344CB8AC3E}">
        <p14:creationId xmlns:p14="http://schemas.microsoft.com/office/powerpoint/2010/main" val="1017244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Kirk Ehmsen</a:t>
            </a: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UCSF</a:t>
            </a:r>
          </a:p>
        </p:txBody>
      </p:sp>
      <p:sp>
        <p:nvSpPr>
          <p:cNvPr id="4098"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I</a:t>
            </a:r>
            <a:r>
              <a:rPr lang="en-US" altLang="en-US">
                <a:solidFill>
                  <a:schemeClr val="tx2"/>
                </a:solidFill>
                <a:latin typeface="Helvetica" charset="0"/>
                <a:ea typeface="ＭＳ Ｐゴシック" charset="-128"/>
              </a:rPr>
              <a:t>’</a:t>
            </a:r>
            <a:r>
              <a:rPr lang="en-US" altLang="x-none">
                <a:solidFill>
                  <a:schemeClr val="tx2"/>
                </a:solidFill>
                <a:latin typeface="Helvetica" charset="0"/>
                <a:ea typeface="ＭＳ Ｐゴシック" charset="-128"/>
              </a:rPr>
              <a:t>m interested in genetic variation (its nature/distribution/consequences); I study response elements (enhancers) and gene regulation influenced by glucocorticoid receptor signaling. </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--would like to learn to be able to evaluate where variation occurs (and </a:t>
            </a:r>
            <a:r>
              <a:rPr lang="en-US" altLang="en-US">
                <a:solidFill>
                  <a:schemeClr val="tx2"/>
                </a:solidFill>
                <a:latin typeface="Helvetica" charset="0"/>
                <a:ea typeface="ＭＳ Ｐゴシック" charset="-128"/>
              </a:rPr>
              <a:t>‘</a:t>
            </a:r>
            <a:r>
              <a:rPr lang="en-US" altLang="x-none">
                <a:solidFill>
                  <a:schemeClr val="tx2"/>
                </a:solidFill>
                <a:latin typeface="Helvetica" charset="0"/>
                <a:ea typeface="ＭＳ Ｐゴシック" charset="-128"/>
              </a:rPr>
              <a:t>what it looks like</a:t>
            </a:r>
            <a:r>
              <a:rPr lang="en-US" altLang="en-US">
                <a:solidFill>
                  <a:schemeClr val="tx2"/>
                </a:solidFill>
                <a:latin typeface="Helvetica" charset="0"/>
                <a:ea typeface="ＭＳ Ｐゴシック" charset="-128"/>
              </a:rPr>
              <a:t>’</a:t>
            </a:r>
            <a:r>
              <a:rPr lang="en-US" altLang="x-none">
                <a:solidFill>
                  <a:schemeClr val="tx2"/>
                </a:solidFill>
                <a:latin typeface="Helvetica" charset="0"/>
                <a:ea typeface="ＭＳ Ｐゴシック" charset="-128"/>
              </a:rPr>
              <a:t>) between individuals and across populations, eventually to better understand how variation in regulatory modules affects gene expression affecting phenotypic traits (including disease states).</a:t>
            </a:r>
          </a:p>
        </p:txBody>
      </p:sp>
    </p:spTree>
    <p:extLst>
      <p:ext uri="{BB962C8B-B14F-4D97-AF65-F5344CB8AC3E}">
        <p14:creationId xmlns:p14="http://schemas.microsoft.com/office/powerpoint/2010/main" val="395454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Andrew Whitehead</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049464" y="1884363"/>
            <a:ext cx="8377237"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Pacific herring: </a:t>
            </a:r>
          </a:p>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Sequence/assemble reference genome (</a:t>
            </a:r>
            <a:r>
              <a:rPr lang="en-US" altLang="x-none" dirty="0" err="1">
                <a:solidFill>
                  <a:schemeClr val="tx2"/>
                </a:solidFill>
                <a:latin typeface="Helvetica" charset="0"/>
                <a:ea typeface="ＭＳ Ｐゴシック" charset="-128"/>
              </a:rPr>
              <a:t>PacBio</a:t>
            </a:r>
            <a:r>
              <a:rPr lang="en-US" altLang="x-none" dirty="0">
                <a:solidFill>
                  <a:schemeClr val="tx2"/>
                </a:solidFill>
                <a:latin typeface="Helvetica" charset="0"/>
                <a:ea typeface="ＭＳ Ｐゴシック" charset="-128"/>
              </a:rPr>
              <a:t> or 10X?).</a:t>
            </a:r>
          </a:p>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Population genomics – exploring reasons/consequences of massive 1993 population collapse in Prince William Sound</a:t>
            </a:r>
          </a:p>
          <a:p>
            <a:pPr>
              <a:lnSpc>
                <a:spcPct val="95000"/>
              </a:lnSpc>
              <a:spcBef>
                <a:spcPct val="20000"/>
              </a:spcBef>
              <a:buClr>
                <a:schemeClr val="tx1"/>
              </a:buClr>
              <a:buSzPct val="100000"/>
            </a:pPr>
            <a:endParaRPr lang="en-US" altLang="x-none" dirty="0">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Killifish: </a:t>
            </a:r>
          </a:p>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Comparative experiments toward discovering genes/pathways involved in </a:t>
            </a:r>
            <a:r>
              <a:rPr lang="en-US" altLang="x-none" dirty="0" err="1">
                <a:solidFill>
                  <a:schemeClr val="tx2"/>
                </a:solidFill>
                <a:latin typeface="Helvetica" charset="0"/>
                <a:ea typeface="ＭＳ Ｐゴシック" charset="-128"/>
              </a:rPr>
              <a:t>osmoregulatory</a:t>
            </a:r>
            <a:r>
              <a:rPr lang="en-US" altLang="x-none" dirty="0">
                <a:solidFill>
                  <a:schemeClr val="tx2"/>
                </a:solidFill>
                <a:latin typeface="Helvetica" charset="0"/>
                <a:ea typeface="ＭＳ Ｐゴシック" charset="-128"/>
              </a:rPr>
              <a:t> physiology and </a:t>
            </a:r>
            <a:r>
              <a:rPr lang="en-US" altLang="x-none" dirty="0" err="1">
                <a:solidFill>
                  <a:schemeClr val="tx2"/>
                </a:solidFill>
                <a:latin typeface="Helvetica" charset="0"/>
                <a:ea typeface="ＭＳ Ｐゴシック" charset="-128"/>
              </a:rPr>
              <a:t>circatidal</a:t>
            </a:r>
            <a:r>
              <a:rPr lang="en-US" altLang="x-none" dirty="0">
                <a:solidFill>
                  <a:schemeClr val="tx2"/>
                </a:solidFill>
                <a:latin typeface="Helvetica" charset="0"/>
                <a:ea typeface="ＭＳ Ｐゴシック" charset="-128"/>
              </a:rPr>
              <a:t> rhythmicity </a:t>
            </a:r>
          </a:p>
          <a:p>
            <a:pPr>
              <a:lnSpc>
                <a:spcPct val="95000"/>
              </a:lnSpc>
              <a:spcBef>
                <a:spcPct val="20000"/>
              </a:spcBef>
              <a:buClr>
                <a:schemeClr val="tx1"/>
              </a:buClr>
              <a:buSzPct val="100000"/>
            </a:pPr>
            <a:r>
              <a:rPr lang="en-US" altLang="x-none" dirty="0">
                <a:solidFill>
                  <a:schemeClr val="tx2"/>
                </a:solidFill>
                <a:latin typeface="Helvetica" charset="0"/>
                <a:ea typeface="ＭＳ Ｐゴシック" charset="-128"/>
              </a:rPr>
              <a:t>Comparative transcriptomics (RNA-</a:t>
            </a:r>
            <a:r>
              <a:rPr lang="en-US" altLang="x-none" dirty="0" err="1">
                <a:solidFill>
                  <a:schemeClr val="tx2"/>
                </a:solidFill>
                <a:latin typeface="Helvetica" charset="0"/>
                <a:ea typeface="ＭＳ Ｐゴシック" charset="-128"/>
              </a:rPr>
              <a:t>seq</a:t>
            </a:r>
            <a:r>
              <a:rPr lang="en-US" altLang="x-none" dirty="0">
                <a:solidFill>
                  <a:schemeClr val="tx2"/>
                </a:solidFill>
                <a:latin typeface="Helvetica" charset="0"/>
                <a:ea typeface="ＭＳ Ｐゴシック" charset="-128"/>
              </a:rPr>
              <a:t>), comparative genomics (4-6 species, 10X?)</a:t>
            </a:r>
          </a:p>
        </p:txBody>
      </p:sp>
    </p:spTree>
    <p:extLst>
      <p:ext uri="{BB962C8B-B14F-4D97-AF65-F5344CB8AC3E}">
        <p14:creationId xmlns:p14="http://schemas.microsoft.com/office/powerpoint/2010/main" val="697430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p:nvPr/>
        </p:nvPicPr>
        <p:blipFill>
          <a:blip r:embed="rId3"/>
          <a:stretch>
            <a:fillRect/>
          </a:stretch>
        </p:blipFill>
        <p:spPr>
          <a:xfrm>
            <a:off x="5943528" y="4877228"/>
            <a:ext cx="1371659" cy="1676037"/>
          </a:xfrm>
          <a:prstGeom prst="rect">
            <a:avLst/>
          </a:prstGeom>
          <a:ln w="9360">
            <a:solidFill>
              <a:srgbClr val="000000"/>
            </a:solidFill>
            <a:miter/>
          </a:ln>
        </p:spPr>
      </p:pic>
      <p:sp>
        <p:nvSpPr>
          <p:cNvPr id="45" name="CustomShape 1"/>
          <p:cNvSpPr/>
          <p:nvPr/>
        </p:nvSpPr>
        <p:spPr>
          <a:xfrm>
            <a:off x="1980413" y="152189"/>
            <a:ext cx="8229954" cy="1143049"/>
          </a:xfrm>
          <a:prstGeom prst="rect">
            <a:avLst/>
          </a:prstGeom>
          <a:noFill/>
          <a:ln>
            <a:noFill/>
          </a:ln>
        </p:spPr>
        <p:txBody>
          <a:bodyPr anchor="ctr"/>
          <a:lstStyle/>
          <a:p>
            <a:pPr algn="ctr">
              <a:lnSpc>
                <a:spcPct val="100000"/>
              </a:lnSpc>
            </a:pPr>
            <a:r>
              <a:rPr lang="en-US" sz="3810">
                <a:latin typeface="Calibri"/>
              </a:rPr>
              <a:t>Seagrass microbiome</a:t>
            </a:r>
            <a:endParaRPr sz="1633"/>
          </a:p>
        </p:txBody>
      </p:sp>
      <p:pic>
        <p:nvPicPr>
          <p:cNvPr id="46" name="Picture 45"/>
          <p:cNvPicPr/>
          <p:nvPr/>
        </p:nvPicPr>
        <p:blipFill>
          <a:blip r:embed="rId4"/>
          <a:stretch>
            <a:fillRect/>
          </a:stretch>
        </p:blipFill>
        <p:spPr>
          <a:xfrm>
            <a:off x="7695986" y="4191072"/>
            <a:ext cx="2666897" cy="2362193"/>
          </a:xfrm>
          <a:prstGeom prst="rect">
            <a:avLst/>
          </a:prstGeom>
          <a:ln>
            <a:noFill/>
          </a:ln>
        </p:spPr>
      </p:pic>
      <p:pic>
        <p:nvPicPr>
          <p:cNvPr id="47" name="Picture 46"/>
          <p:cNvPicPr/>
          <p:nvPr/>
        </p:nvPicPr>
        <p:blipFill>
          <a:blip r:embed="rId5"/>
          <a:srcRect t="3406" r="67237" b="40344"/>
          <a:stretch>
            <a:fillRect/>
          </a:stretch>
        </p:blipFill>
        <p:spPr>
          <a:xfrm>
            <a:off x="7695986" y="1447754"/>
            <a:ext cx="2591129" cy="2514708"/>
          </a:xfrm>
          <a:prstGeom prst="rect">
            <a:avLst/>
          </a:prstGeom>
          <a:ln>
            <a:noFill/>
          </a:ln>
        </p:spPr>
      </p:pic>
      <p:cxnSp>
        <p:nvCxnSpPr>
          <p:cNvPr id="48" name="Line 2"/>
          <p:cNvCxnSpPr/>
          <p:nvPr/>
        </p:nvCxnSpPr>
        <p:spPr>
          <a:xfrm flipV="1">
            <a:off x="6155155" y="4078073"/>
            <a:ext cx="1960" cy="553889"/>
          </a:xfrm>
          <a:prstGeom prst="straightConnector1">
            <a:avLst/>
          </a:prstGeom>
          <a:ln w="25560">
            <a:solidFill>
              <a:srgbClr val="4A7EBB"/>
            </a:solidFill>
            <a:miter/>
            <a:tailEnd type="arrow" w="med" len="med"/>
          </a:ln>
        </p:spPr>
      </p:cxnSp>
      <p:cxnSp>
        <p:nvCxnSpPr>
          <p:cNvPr id="49" name="Line 3"/>
          <p:cNvCxnSpPr/>
          <p:nvPr/>
        </p:nvCxnSpPr>
        <p:spPr>
          <a:xfrm>
            <a:off x="6085593" y="5668218"/>
            <a:ext cx="968326" cy="69563"/>
          </a:xfrm>
          <a:prstGeom prst="straightConnector1">
            <a:avLst/>
          </a:prstGeom>
          <a:ln w="25560">
            <a:solidFill>
              <a:srgbClr val="4A7EBB"/>
            </a:solidFill>
            <a:miter/>
            <a:tailEnd type="arrow" w="med" len="med"/>
          </a:ln>
        </p:spPr>
      </p:cxnSp>
      <p:sp>
        <p:nvSpPr>
          <p:cNvPr id="50" name="CustomShape 4"/>
          <p:cNvSpPr/>
          <p:nvPr/>
        </p:nvSpPr>
        <p:spPr>
          <a:xfrm>
            <a:off x="2132929" y="5714920"/>
            <a:ext cx="2133583" cy="459179"/>
          </a:xfrm>
          <a:prstGeom prst="rect">
            <a:avLst/>
          </a:prstGeom>
          <a:noFill/>
          <a:ln>
            <a:noFill/>
          </a:ln>
        </p:spPr>
        <p:txBody>
          <a:bodyPr lIns="81646" tIns="42456" rIns="81646" bIns="42456"/>
          <a:lstStyle/>
          <a:p>
            <a:pPr>
              <a:lnSpc>
                <a:spcPct val="100000"/>
              </a:lnSpc>
            </a:pPr>
            <a:r>
              <a:rPr lang="en-US" sz="1089">
                <a:latin typeface="Calibri"/>
              </a:rPr>
              <a:t>Femsre.oxfordjournals.com</a:t>
            </a:r>
            <a:endParaRPr sz="1633"/>
          </a:p>
        </p:txBody>
      </p:sp>
      <p:pic>
        <p:nvPicPr>
          <p:cNvPr id="51" name="Picture 50"/>
          <p:cNvPicPr/>
          <p:nvPr/>
        </p:nvPicPr>
        <p:blipFill>
          <a:blip r:embed="rId6"/>
          <a:stretch>
            <a:fillRect/>
          </a:stretch>
        </p:blipFill>
        <p:spPr>
          <a:xfrm>
            <a:off x="1980740" y="3940254"/>
            <a:ext cx="3591134" cy="2918041"/>
          </a:xfrm>
          <a:prstGeom prst="rect">
            <a:avLst/>
          </a:prstGeom>
          <a:ln>
            <a:noFill/>
          </a:ln>
        </p:spPr>
      </p:pic>
      <p:pic>
        <p:nvPicPr>
          <p:cNvPr id="52" name="Picture 51"/>
          <p:cNvPicPr/>
          <p:nvPr/>
        </p:nvPicPr>
        <p:blipFill>
          <a:blip r:embed="rId7"/>
          <a:stretch>
            <a:fillRect/>
          </a:stretch>
        </p:blipFill>
        <p:spPr>
          <a:xfrm>
            <a:off x="4571542" y="1295238"/>
            <a:ext cx="2971928" cy="2971928"/>
          </a:xfrm>
          <a:prstGeom prst="rect">
            <a:avLst/>
          </a:prstGeom>
          <a:ln>
            <a:noFill/>
          </a:ln>
        </p:spPr>
      </p:pic>
      <p:pic>
        <p:nvPicPr>
          <p:cNvPr id="53" name="Picture 52"/>
          <p:cNvPicPr/>
          <p:nvPr/>
        </p:nvPicPr>
        <p:blipFill>
          <a:blip r:embed="rId8"/>
          <a:srcRect l="917968"/>
          <a:stretch>
            <a:fillRect/>
          </a:stretch>
        </p:blipFill>
        <p:spPr>
          <a:xfrm>
            <a:off x="1752130" y="1371659"/>
            <a:ext cx="2438287" cy="3033979"/>
          </a:xfrm>
          <a:prstGeom prst="rect">
            <a:avLst/>
          </a:prstGeom>
          <a:ln>
            <a:noFill/>
          </a:ln>
        </p:spPr>
      </p:pic>
    </p:spTree>
    <p:extLst>
      <p:ext uri="{BB962C8B-B14F-4D97-AF65-F5344CB8AC3E}">
        <p14:creationId xmlns:p14="http://schemas.microsoft.com/office/powerpoint/2010/main" val="12916788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dirty="0">
                <a:solidFill>
                  <a:schemeClr val="tx2">
                    <a:lumMod val="90000"/>
                    <a:lumOff val="10000"/>
                  </a:schemeClr>
                </a:solidFill>
                <a:latin typeface="+mj-lt"/>
                <a:ea typeface="ＭＳ Ｐゴシック" charset="0"/>
                <a:cs typeface="ＭＳ Ｐゴシック" charset="0"/>
              </a:rPr>
              <a:t>Abraham Morales-Cruz (</a:t>
            </a:r>
            <a:r>
              <a:rPr lang="en-US" sz="2800" dirty="0" err="1">
                <a:solidFill>
                  <a:schemeClr val="tx2">
                    <a:lumMod val="90000"/>
                    <a:lumOff val="10000"/>
                  </a:schemeClr>
                </a:solidFill>
                <a:latin typeface="+mj-lt"/>
                <a:ea typeface="ＭＳ Ｐゴシック" charset="0"/>
                <a:cs typeface="ＭＳ Ｐゴシック" charset="0"/>
              </a:rPr>
              <a:t>abmora@ucdavis</a:t>
            </a:r>
            <a:r>
              <a:rPr lang="en-US" sz="2800" dirty="0">
                <a:solidFill>
                  <a:schemeClr val="tx2">
                    <a:lumMod val="90000"/>
                    <a:lumOff val="10000"/>
                  </a:schemeClr>
                </a:solidFill>
                <a:latin typeface="+mj-lt"/>
                <a:ea typeface="ＭＳ Ｐゴシック" charset="0"/>
                <a:cs typeface="ＭＳ Ｐゴシック" charset="0"/>
              </a:rPr>
              <a:t>)</a:t>
            </a:r>
            <a:endParaRPr lang="en-US" sz="2800" i="1" dirty="0">
              <a:solidFill>
                <a:schemeClr val="tx2">
                  <a:lumMod val="90000"/>
                  <a:lumOff val="10000"/>
                </a:schemeClr>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dirty="0">
                <a:solidFill>
                  <a:schemeClr val="tx2">
                    <a:lumMod val="90000"/>
                    <a:lumOff val="10000"/>
                  </a:schemeClr>
                </a:solidFill>
                <a:latin typeface="+mj-lt"/>
                <a:ea typeface="ＭＳ Ｐゴシック" charset="0"/>
                <a:cs typeface="ＭＳ Ｐゴシック" charset="0"/>
              </a:rPr>
              <a:t>Cantu lab, Viticulture and Enology, UC Davis</a:t>
            </a:r>
            <a:endParaRPr lang="en-US" sz="2800" dirty="0">
              <a:solidFill>
                <a:schemeClr val="tx2">
                  <a:lumMod val="90000"/>
                  <a:lumOff val="10000"/>
                </a:schemeClr>
              </a:solidFill>
              <a:latin typeface="+mj-lt"/>
              <a:ea typeface="ＭＳ Ｐゴシック" charset="0"/>
              <a:cs typeface="ＭＳ Ｐゴシック"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2241550"/>
            <a:ext cx="460375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799263" y="1701800"/>
            <a:ext cx="3492500" cy="400050"/>
          </a:xfrm>
          <a:prstGeom prst="rect">
            <a:avLst/>
          </a:prstGeom>
          <a:noFill/>
        </p:spPr>
        <p:txBody>
          <a:bodyPr>
            <a:spAutoFit/>
          </a:bodyPr>
          <a:lstStyle/>
          <a:p>
            <a:pPr>
              <a:defRPr/>
            </a:pPr>
            <a:r>
              <a:rPr lang="en-US" sz="2000" i="1" dirty="0" err="1"/>
              <a:t>Eutypa</a:t>
            </a:r>
            <a:r>
              <a:rPr lang="en-US" sz="2000" i="1" dirty="0"/>
              <a:t> </a:t>
            </a:r>
            <a:r>
              <a:rPr lang="en-US" sz="2000" i="1" dirty="0" err="1"/>
              <a:t>lata</a:t>
            </a:r>
            <a:r>
              <a:rPr lang="en-US" sz="2000" dirty="0"/>
              <a:t> EN209 assembly </a:t>
            </a:r>
          </a:p>
        </p:txBody>
      </p:sp>
      <p:sp>
        <p:nvSpPr>
          <p:cNvPr id="4" name="TextBox 3"/>
          <p:cNvSpPr txBox="1"/>
          <p:nvPr/>
        </p:nvSpPr>
        <p:spPr>
          <a:xfrm>
            <a:off x="1998663" y="5468939"/>
            <a:ext cx="3827462" cy="1354137"/>
          </a:xfrm>
          <a:prstGeom prst="rect">
            <a:avLst/>
          </a:prstGeom>
          <a:noFill/>
        </p:spPr>
        <p:txBody>
          <a:bodyPr>
            <a:spAutoFit/>
          </a:bodyPr>
          <a:lstStyle/>
          <a:p>
            <a:pPr marL="285750" indent="-285750">
              <a:buFont typeface="Arial" charset="0"/>
              <a:buChar char="•"/>
              <a:defRPr/>
            </a:pPr>
            <a:r>
              <a:rPr lang="en-US" sz="1600" dirty="0"/>
              <a:t>12 Kb (cutoff) library </a:t>
            </a:r>
          </a:p>
          <a:p>
            <a:pPr marL="285750" indent="-285750">
              <a:buFont typeface="Arial" charset="0"/>
              <a:buChar char="•"/>
              <a:defRPr/>
            </a:pPr>
            <a:r>
              <a:rPr lang="en-US" sz="1600" dirty="0"/>
              <a:t>11 SMRT cells </a:t>
            </a:r>
          </a:p>
          <a:p>
            <a:pPr marL="285750" indent="-285750">
              <a:buFont typeface="Arial" charset="0"/>
              <a:buChar char="•"/>
              <a:defRPr/>
            </a:pPr>
            <a:r>
              <a:rPr lang="en-US" sz="1600" dirty="0"/>
              <a:t>N50 read length: ~18 kb</a:t>
            </a:r>
          </a:p>
          <a:p>
            <a:pPr marL="285750" indent="-285750">
              <a:buFont typeface="Arial" charset="0"/>
              <a:buChar char="•"/>
              <a:defRPr/>
            </a:pPr>
            <a:r>
              <a:rPr lang="en-US" sz="1600" dirty="0"/>
              <a:t>Mean coverage = 128.72X</a:t>
            </a:r>
          </a:p>
          <a:p>
            <a:pPr marL="285750" indent="-285750">
              <a:buFont typeface="Arial" charset="0"/>
              <a:buChar char="•"/>
              <a:defRPr/>
            </a:pPr>
            <a:r>
              <a:rPr lang="en-US" sz="1600" dirty="0"/>
              <a:t>Assembly N50: 6.5 Mb</a:t>
            </a:r>
          </a:p>
        </p:txBody>
      </p:sp>
      <p:grpSp>
        <p:nvGrpSpPr>
          <p:cNvPr id="10" name="Group 9"/>
          <p:cNvGrpSpPr>
            <a:grpSpLocks/>
          </p:cNvGrpSpPr>
          <p:nvPr/>
        </p:nvGrpSpPr>
        <p:grpSpPr bwMode="auto">
          <a:xfrm>
            <a:off x="1989139" y="2655889"/>
            <a:ext cx="2981325" cy="2757487"/>
            <a:chOff x="-1413816" y="3623819"/>
            <a:chExt cx="2980625" cy="2758620"/>
          </a:xfrm>
        </p:grpSpPr>
        <p:pic>
          <p:nvPicPr>
            <p:cNvPr id="5127" name="Picture 11" descr="NP and EL PB final  gDNA-4 4-3-15 eddited.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3816" y="3623819"/>
              <a:ext cx="2980625" cy="275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12"/>
            <p:cNvSpPr txBox="1">
              <a:spLocks noChangeArrowheads="1"/>
            </p:cNvSpPr>
            <p:nvPr/>
          </p:nvSpPr>
          <p:spPr bwMode="auto">
            <a:xfrm>
              <a:off x="-1413816" y="4563723"/>
              <a:ext cx="4572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imes" charset="0"/>
                  <a:ea typeface="MS PGothic" charset="-128"/>
                </a:defRPr>
              </a:lvl1pPr>
              <a:lvl2pPr marL="742950" indent="-285750">
                <a:defRPr>
                  <a:solidFill>
                    <a:schemeClr val="tx1"/>
                  </a:solidFill>
                  <a:latin typeface="Times" charset="0"/>
                  <a:ea typeface="MS PGothic" charset="-128"/>
                </a:defRPr>
              </a:lvl2pPr>
              <a:lvl3pPr marL="1143000" indent="-228600">
                <a:defRPr>
                  <a:solidFill>
                    <a:schemeClr val="tx1"/>
                  </a:solidFill>
                  <a:latin typeface="Times" charset="0"/>
                  <a:ea typeface="MS PGothic" charset="-128"/>
                </a:defRPr>
              </a:lvl3pPr>
              <a:lvl4pPr marL="1600200" indent="-228600">
                <a:defRPr>
                  <a:solidFill>
                    <a:schemeClr val="tx1"/>
                  </a:solidFill>
                  <a:latin typeface="Times" charset="0"/>
                  <a:ea typeface="MS PGothic" charset="-128"/>
                </a:defRPr>
              </a:lvl4pPr>
              <a:lvl5pPr marL="2057400" indent="-228600">
                <a:defRPr>
                  <a:solidFill>
                    <a:schemeClr val="tx1"/>
                  </a:solidFill>
                  <a:latin typeface="Times" charset="0"/>
                  <a:ea typeface="MS PGothic" charset="-128"/>
                </a:defRPr>
              </a:lvl5pPr>
              <a:lvl6pPr marL="2514600" indent="-228600" eaLnBrk="0" fontAlgn="base" hangingPunct="0">
                <a:spcBef>
                  <a:spcPct val="0"/>
                </a:spcBef>
                <a:spcAft>
                  <a:spcPct val="0"/>
                </a:spcAft>
                <a:defRPr>
                  <a:solidFill>
                    <a:schemeClr val="tx1"/>
                  </a:solidFill>
                  <a:latin typeface="Times" charset="0"/>
                  <a:ea typeface="MS PGothic" charset="-128"/>
                </a:defRPr>
              </a:lvl6pPr>
              <a:lvl7pPr marL="2971800" indent="-228600" eaLnBrk="0" fontAlgn="base" hangingPunct="0">
                <a:spcBef>
                  <a:spcPct val="0"/>
                </a:spcBef>
                <a:spcAft>
                  <a:spcPct val="0"/>
                </a:spcAft>
                <a:defRPr>
                  <a:solidFill>
                    <a:schemeClr val="tx1"/>
                  </a:solidFill>
                  <a:latin typeface="Times" charset="0"/>
                  <a:ea typeface="MS PGothic" charset="-128"/>
                </a:defRPr>
              </a:lvl7pPr>
              <a:lvl8pPr marL="3429000" indent="-228600" eaLnBrk="0" fontAlgn="base" hangingPunct="0">
                <a:spcBef>
                  <a:spcPct val="0"/>
                </a:spcBef>
                <a:spcAft>
                  <a:spcPct val="0"/>
                </a:spcAft>
                <a:defRPr>
                  <a:solidFill>
                    <a:schemeClr val="tx1"/>
                  </a:solidFill>
                  <a:latin typeface="Times" charset="0"/>
                  <a:ea typeface="MS PGothic" charset="-128"/>
                </a:defRPr>
              </a:lvl8pPr>
              <a:lvl9pPr marL="3886200" indent="-228600" eaLnBrk="0" fontAlgn="base" hangingPunct="0">
                <a:spcBef>
                  <a:spcPct val="0"/>
                </a:spcBef>
                <a:spcAft>
                  <a:spcPct val="0"/>
                </a:spcAft>
                <a:defRPr>
                  <a:solidFill>
                    <a:schemeClr val="tx1"/>
                  </a:solidFill>
                  <a:latin typeface="Times" charset="0"/>
                  <a:ea typeface="MS PGothic" charset="-128"/>
                </a:defRPr>
              </a:lvl9pPr>
            </a:lstStyle>
            <a:p>
              <a:r>
                <a:rPr lang="en-US" altLang="x-none" sz="1100">
                  <a:solidFill>
                    <a:srgbClr val="FF0000"/>
                  </a:solidFill>
                </a:rPr>
                <a:t>48 Kb</a:t>
              </a:r>
            </a:p>
          </p:txBody>
        </p:sp>
        <p:cxnSp>
          <p:nvCxnSpPr>
            <p:cNvPr id="14" name="Straight Arrow Connector 13"/>
            <p:cNvCxnSpPr/>
            <p:nvPr/>
          </p:nvCxnSpPr>
          <p:spPr>
            <a:xfrm>
              <a:off x="-1245581" y="4722820"/>
              <a:ext cx="6349" cy="42244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1885950" y="1562100"/>
            <a:ext cx="4052888" cy="1016000"/>
          </a:xfrm>
          <a:prstGeom prst="rect">
            <a:avLst/>
          </a:prstGeom>
          <a:noFill/>
        </p:spPr>
        <p:txBody>
          <a:bodyPr>
            <a:spAutoFit/>
          </a:bodyPr>
          <a:lstStyle/>
          <a:p>
            <a:pPr>
              <a:defRPr/>
            </a:pPr>
            <a:r>
              <a:rPr lang="en-US" sz="2000" b="1" i="1" dirty="0" err="1"/>
              <a:t>Eutypa</a:t>
            </a:r>
            <a:r>
              <a:rPr lang="en-US" sz="2000" b="1" i="1" dirty="0"/>
              <a:t> </a:t>
            </a:r>
            <a:r>
              <a:rPr lang="en-US" sz="2000" b="1" i="1" dirty="0" err="1"/>
              <a:t>lata</a:t>
            </a:r>
            <a:r>
              <a:rPr lang="en-US" sz="2000" b="1" dirty="0"/>
              <a:t>:</a:t>
            </a:r>
            <a:r>
              <a:rPr lang="en-US" sz="2000" dirty="0"/>
              <a:t> </a:t>
            </a:r>
          </a:p>
          <a:p>
            <a:pPr>
              <a:defRPr/>
            </a:pPr>
            <a:r>
              <a:rPr lang="en-US" sz="2000" dirty="0"/>
              <a:t>ascomycete, plant pathogen,</a:t>
            </a:r>
          </a:p>
          <a:p>
            <a:pPr>
              <a:defRPr/>
            </a:pPr>
            <a:r>
              <a:rPr lang="en-US" sz="2000" dirty="0"/>
              <a:t>~50 Mb genome size, haploid </a:t>
            </a:r>
          </a:p>
        </p:txBody>
      </p:sp>
    </p:spTree>
    <p:extLst>
      <p:ext uri="{BB962C8B-B14F-4D97-AF65-F5344CB8AC3E}">
        <p14:creationId xmlns:p14="http://schemas.microsoft.com/office/powerpoint/2010/main" val="530097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493837"/>
          </a:xfrm>
          <a:prstGeom prst="rect">
            <a:avLst/>
          </a:prstGeom>
          <a:noFill/>
          <a:ln>
            <a:noFill/>
          </a:ln>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Hans Vasquez-Gross</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UCDavis – Genetics Graduate Group</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Dubcovsky Lab</a:t>
            </a:r>
            <a:br>
              <a:rPr lang="en-US" altLang="x-none" sz="2800" i="1">
                <a:solidFill>
                  <a:schemeClr val="tx2"/>
                </a:solidFill>
                <a:latin typeface="Helvetica" charset="0"/>
                <a:ea typeface="ＭＳ Ｐゴシック" charset="-128"/>
              </a:rPr>
            </a:br>
            <a:endParaRPr lang="en-US" altLang="x-none" sz="2800" i="1">
              <a:solidFill>
                <a:schemeClr val="tx2"/>
              </a:solidFill>
              <a:latin typeface="Helvetica" charset="0"/>
              <a:ea typeface="ＭＳ Ｐゴシック" charset="-128"/>
            </a:endParaRPr>
          </a:p>
        </p:txBody>
      </p:sp>
      <p:sp>
        <p:nvSpPr>
          <p:cNvPr id="4098"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Project: Comparative genomics of stripe rusts which infects wheat. Currently, there is a 65Mbp assembly with Illumina which can be used as a reference. However, the N50 is 5,137bp with a max contig length of 49,498bp. </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My first goal is to obtain an improved reference and hopefully phase the haplotypes.</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p:txBody>
      </p:sp>
    </p:spTree>
    <p:extLst>
      <p:ext uri="{BB962C8B-B14F-4D97-AF65-F5344CB8AC3E}">
        <p14:creationId xmlns:p14="http://schemas.microsoft.com/office/powerpoint/2010/main" val="1603721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2049463" y="1884364"/>
            <a:ext cx="7956550" cy="4600575"/>
          </a:xfrm>
          <a:prstGeom prst="rect">
            <a:avLst/>
          </a:prstGeom>
          <a:noFill/>
          <a:ln>
            <a:noFill/>
          </a:ln>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sp>
        <p:nvSpPr>
          <p:cNvPr id="5" name="Rectangle 3"/>
          <p:cNvSpPr>
            <a:spLocks noChangeArrowheads="1"/>
          </p:cNvSpPr>
          <p:nvPr/>
        </p:nvSpPr>
        <p:spPr bwMode="auto">
          <a:xfrm>
            <a:off x="1989139" y="493714"/>
            <a:ext cx="7851775" cy="1493837"/>
          </a:xfrm>
          <a:prstGeom prst="rect">
            <a:avLst/>
          </a:prstGeom>
          <a:noFill/>
          <a:ln>
            <a:noFill/>
          </a:ln>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Hans Vasquez-Gross</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UCDavis – Genetics Graduate Group</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Dubcovsky Lab</a:t>
            </a:r>
            <a:br>
              <a:rPr lang="en-US" altLang="x-none" sz="2800" i="1">
                <a:solidFill>
                  <a:schemeClr val="tx2"/>
                </a:solidFill>
                <a:latin typeface="Helvetica" charset="0"/>
                <a:ea typeface="ＭＳ Ｐゴシック" charset="-128"/>
              </a:rPr>
            </a:br>
            <a:endParaRPr lang="en-US" altLang="x-none" sz="2800" i="1">
              <a:solidFill>
                <a:schemeClr val="tx2"/>
              </a:solidFill>
              <a:latin typeface="Helvetica" charset="0"/>
              <a:ea typeface="ＭＳ Ｐゴシック" charset="-128"/>
            </a:endParaRPr>
          </a:p>
        </p:txBody>
      </p:sp>
      <p:sp>
        <p:nvSpPr>
          <p:cNvPr id="5123"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We stopped sequencing after 7 SMRTcells about a month ago. Did we sequence enough?</a:t>
            </a:r>
          </a:p>
        </p:txBody>
      </p:sp>
    </p:spTree>
    <p:extLst>
      <p:ext uri="{BB962C8B-B14F-4D97-AF65-F5344CB8AC3E}">
        <p14:creationId xmlns:p14="http://schemas.microsoft.com/office/powerpoint/2010/main" val="679711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2049463" y="1884364"/>
            <a:ext cx="7956550" cy="4600575"/>
          </a:xfrm>
          <a:prstGeom prst="rect">
            <a:avLst/>
          </a:prstGeom>
          <a:noFill/>
          <a:ln>
            <a:noFill/>
          </a:ln>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sp>
        <p:nvSpPr>
          <p:cNvPr id="5" name="Rectangle 3"/>
          <p:cNvSpPr>
            <a:spLocks noChangeArrowheads="1"/>
          </p:cNvSpPr>
          <p:nvPr/>
        </p:nvSpPr>
        <p:spPr bwMode="auto">
          <a:xfrm>
            <a:off x="1989139" y="493714"/>
            <a:ext cx="7851775" cy="1493837"/>
          </a:xfrm>
          <a:prstGeom prst="rect">
            <a:avLst/>
          </a:prstGeom>
          <a:noFill/>
          <a:ln>
            <a:noFill/>
          </a:ln>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Hans Vasquez-Gross</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UCDavis – Genetics Graduate Group</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Dubcovsky Lab</a:t>
            </a:r>
            <a:br>
              <a:rPr lang="en-US" altLang="x-none" sz="2800" i="1">
                <a:solidFill>
                  <a:schemeClr val="tx2"/>
                </a:solidFill>
                <a:latin typeface="Helvetica" charset="0"/>
                <a:ea typeface="ＭＳ Ｐゴシック" charset="-128"/>
              </a:rPr>
            </a:br>
            <a:endParaRPr lang="en-US" altLang="x-none" sz="2800" i="1">
              <a:solidFill>
                <a:schemeClr val="tx2"/>
              </a:solidFill>
              <a:latin typeface="Helvetica" charset="0"/>
              <a:ea typeface="ＭＳ Ｐゴシック" charset="-128"/>
            </a:endParaRPr>
          </a:p>
        </p:txBody>
      </p:sp>
      <p:sp>
        <p:nvSpPr>
          <p:cNvPr id="6147"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rPr>
              <a:t>We stopped sequencing after 7 SMRTcells about a month ago. Did we sequence enough?</a:t>
            </a:r>
          </a:p>
        </p:txBody>
      </p:sp>
      <p:pic>
        <p:nvPicPr>
          <p:cNvPr id="6148" name="Picture 1" descr="coverage_increase_bycel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2213" y="3111500"/>
            <a:ext cx="45339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031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2049463" y="1884364"/>
            <a:ext cx="7956550" cy="4600575"/>
          </a:xfrm>
          <a:prstGeom prst="rect">
            <a:avLst/>
          </a:prstGeom>
          <a:noFill/>
          <a:ln>
            <a:noFill/>
          </a:ln>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sp>
        <p:nvSpPr>
          <p:cNvPr id="5" name="Rectangle 3"/>
          <p:cNvSpPr>
            <a:spLocks noChangeArrowheads="1"/>
          </p:cNvSpPr>
          <p:nvPr/>
        </p:nvSpPr>
        <p:spPr bwMode="auto">
          <a:xfrm>
            <a:off x="1989139" y="493714"/>
            <a:ext cx="7851775" cy="1493837"/>
          </a:xfrm>
          <a:prstGeom prst="rect">
            <a:avLst/>
          </a:prstGeom>
          <a:noFill/>
          <a:ln>
            <a:noFill/>
          </a:ln>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Hans Vasquez-Gross</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UCDavis – Genetics Graduate Group</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Dubcovsky Lab</a:t>
            </a:r>
            <a:br>
              <a:rPr lang="en-US" altLang="x-none" sz="2800" i="1">
                <a:solidFill>
                  <a:schemeClr val="tx2"/>
                </a:solidFill>
                <a:latin typeface="Helvetica" charset="0"/>
                <a:ea typeface="ＭＳ Ｐゴシック" charset="-128"/>
              </a:rPr>
            </a:br>
            <a:endParaRPr lang="en-US" altLang="x-none" sz="2800" i="1">
              <a:solidFill>
                <a:schemeClr val="tx2"/>
              </a:solidFill>
              <a:latin typeface="Helvetica" charset="0"/>
              <a:ea typeface="ＭＳ Ｐゴシック" charset="-128"/>
            </a:endParaRPr>
          </a:p>
        </p:txBody>
      </p:sp>
      <p:sp>
        <p:nvSpPr>
          <p:cNvPr id="7171"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endParaRPr lang="x-none" altLang="x-none">
              <a:solidFill>
                <a:schemeClr val="tx2"/>
              </a:solidFill>
              <a:latin typeface="Helvetica" charset="0"/>
              <a:ea typeface="ＭＳ Ｐゴシック" charset="-128"/>
            </a:endParaRPr>
          </a:p>
        </p:txBody>
      </p:sp>
      <p:pic>
        <p:nvPicPr>
          <p:cNvPr id="7172" name="Picture 1" descr="rust_prelim_sta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2232025"/>
            <a:ext cx="7874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422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2049463" y="1884364"/>
            <a:ext cx="7956550" cy="4600575"/>
          </a:xfrm>
          <a:prstGeom prst="rect">
            <a:avLst/>
          </a:prstGeom>
          <a:noFill/>
          <a:ln>
            <a:noFill/>
          </a:ln>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ea typeface="ＭＳ Ｐゴシック" charset="0"/>
              <a:cs typeface="ＭＳ Ｐゴシック" charset="0"/>
            </a:endParaRPr>
          </a:p>
        </p:txBody>
      </p:sp>
      <p:sp>
        <p:nvSpPr>
          <p:cNvPr id="5" name="Rectangle 3"/>
          <p:cNvSpPr>
            <a:spLocks noChangeArrowheads="1"/>
          </p:cNvSpPr>
          <p:nvPr/>
        </p:nvSpPr>
        <p:spPr bwMode="auto">
          <a:xfrm>
            <a:off x="1989139" y="493714"/>
            <a:ext cx="7851775" cy="1493837"/>
          </a:xfrm>
          <a:prstGeom prst="rect">
            <a:avLst/>
          </a:prstGeom>
          <a:noFill/>
          <a:ln>
            <a:noFill/>
          </a:ln>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Hans Vasquez-Gross</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UCDavis – Genetics Graduate Group</a:t>
            </a:r>
          </a:p>
          <a:p>
            <a:pPr algn="ctr">
              <a:lnSpc>
                <a:spcPct val="95000"/>
              </a:lnSpc>
              <a:spcBef>
                <a:spcPct val="20000"/>
              </a:spcBef>
              <a:buClr>
                <a:schemeClr val="tx1"/>
              </a:buClr>
              <a:buSzPct val="100000"/>
            </a:pPr>
            <a:r>
              <a:rPr lang="en-US" altLang="x-none" sz="2800" i="1">
                <a:solidFill>
                  <a:schemeClr val="tx2"/>
                </a:solidFill>
                <a:latin typeface="Helvetica" charset="0"/>
                <a:ea typeface="ＭＳ Ｐゴシック" charset="-128"/>
              </a:rPr>
              <a:t>Dubcovsky Lab</a:t>
            </a:r>
            <a:br>
              <a:rPr lang="en-US" altLang="x-none" sz="2800" i="1">
                <a:solidFill>
                  <a:schemeClr val="tx2"/>
                </a:solidFill>
                <a:latin typeface="Helvetica" charset="0"/>
                <a:ea typeface="ＭＳ Ｐゴシック" charset="-128"/>
              </a:rPr>
            </a:br>
            <a:endParaRPr lang="en-US" altLang="x-none" sz="2800" i="1">
              <a:solidFill>
                <a:schemeClr val="tx2"/>
              </a:solidFill>
              <a:latin typeface="Helvetica" charset="0"/>
              <a:ea typeface="ＭＳ Ｐゴシック" charset="-128"/>
            </a:endParaRPr>
          </a:p>
        </p:txBody>
      </p:sp>
      <p:sp>
        <p:nvSpPr>
          <p:cNvPr id="6"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7" tIns="44450" rIns="90487" bIns="44450"/>
          <a:lstStyle/>
          <a:p>
            <a:pPr>
              <a:lnSpc>
                <a:spcPct val="95000"/>
              </a:lnSpc>
              <a:spcBef>
                <a:spcPct val="20000"/>
              </a:spcBef>
              <a:buClr>
                <a:schemeClr val="tx1"/>
              </a:buClr>
              <a:buSzPct val="100000"/>
              <a:defRPr/>
            </a:pPr>
            <a:endParaRPr lang="en-US" sz="2400" dirty="0">
              <a:solidFill>
                <a:schemeClr val="tx2"/>
              </a:solidFill>
              <a:latin typeface="Helvetica" charset="0"/>
              <a:ea typeface="MS PGothic" charset="0"/>
              <a:cs typeface="ＭＳ Ｐゴシック" charset="0"/>
            </a:endParaRPr>
          </a:p>
          <a:p>
            <a:pPr>
              <a:lnSpc>
                <a:spcPct val="95000"/>
              </a:lnSpc>
              <a:spcBef>
                <a:spcPct val="20000"/>
              </a:spcBef>
              <a:buClr>
                <a:schemeClr val="tx1"/>
              </a:buClr>
              <a:buSzPct val="100000"/>
              <a:defRPr/>
            </a:pPr>
            <a:r>
              <a:rPr lang="en-US" sz="2400" dirty="0">
                <a:solidFill>
                  <a:schemeClr val="tx2"/>
                </a:solidFill>
                <a:latin typeface="Helvetica" charset="0"/>
                <a:ea typeface="MS PGothic" charset="0"/>
                <a:cs typeface="ＭＳ Ｐゴシック" charset="0"/>
              </a:rPr>
              <a:t>Future Work: </a:t>
            </a:r>
          </a:p>
          <a:p>
            <a:pPr marL="342900" indent="-342900">
              <a:lnSpc>
                <a:spcPct val="95000"/>
              </a:lnSpc>
              <a:spcBef>
                <a:spcPct val="20000"/>
              </a:spcBef>
              <a:buClr>
                <a:schemeClr val="tx1"/>
              </a:buClr>
              <a:buSzPct val="100000"/>
              <a:buFont typeface="Arial"/>
              <a:buChar char="•"/>
              <a:defRPr/>
            </a:pPr>
            <a:r>
              <a:rPr lang="en-US" sz="2400" dirty="0">
                <a:solidFill>
                  <a:schemeClr val="tx2"/>
                </a:solidFill>
                <a:latin typeface="Helvetica" charset="0"/>
                <a:ea typeface="MS PGothic" charset="0"/>
                <a:cs typeface="ＭＳ Ｐゴシック" charset="0"/>
              </a:rPr>
              <a:t>Assembly QC</a:t>
            </a:r>
          </a:p>
          <a:p>
            <a:pPr marL="342900" indent="-342900">
              <a:lnSpc>
                <a:spcPct val="95000"/>
              </a:lnSpc>
              <a:spcBef>
                <a:spcPct val="20000"/>
              </a:spcBef>
              <a:buClr>
                <a:schemeClr val="tx1"/>
              </a:buClr>
              <a:buSzPct val="100000"/>
              <a:buFont typeface="Arial"/>
              <a:buChar char="•"/>
              <a:defRPr/>
            </a:pPr>
            <a:r>
              <a:rPr lang="en-US" sz="2400" dirty="0">
                <a:solidFill>
                  <a:schemeClr val="tx2"/>
                </a:solidFill>
                <a:latin typeface="Helvetica" charset="0"/>
                <a:ea typeface="MS PGothic" charset="0"/>
                <a:cs typeface="ＭＳ Ｐゴシック" charset="0"/>
              </a:rPr>
              <a:t>Run </a:t>
            </a:r>
            <a:r>
              <a:rPr lang="en-US" sz="2400" dirty="0" err="1">
                <a:solidFill>
                  <a:schemeClr val="tx2"/>
                </a:solidFill>
                <a:latin typeface="Helvetica" charset="0"/>
                <a:ea typeface="MS PGothic" charset="0"/>
                <a:cs typeface="ＭＳ Ｐゴシック" charset="0"/>
              </a:rPr>
              <a:t>Falcon_unzip</a:t>
            </a:r>
            <a:r>
              <a:rPr lang="en-US" sz="2400" dirty="0">
                <a:solidFill>
                  <a:schemeClr val="tx2"/>
                </a:solidFill>
                <a:latin typeface="Helvetica" charset="0"/>
                <a:ea typeface="MS PGothic" charset="0"/>
                <a:cs typeface="ＭＳ Ｐゴシック" charset="0"/>
              </a:rPr>
              <a:t> to phase </a:t>
            </a:r>
            <a:r>
              <a:rPr lang="en-US" sz="2400" dirty="0" err="1">
                <a:solidFill>
                  <a:schemeClr val="tx2"/>
                </a:solidFill>
                <a:latin typeface="Helvetica" charset="0"/>
                <a:ea typeface="MS PGothic" charset="0"/>
                <a:cs typeface="ＭＳ Ｐゴシック" charset="0"/>
              </a:rPr>
              <a:t>contigs</a:t>
            </a:r>
            <a:r>
              <a:rPr lang="en-US" sz="2400" dirty="0">
                <a:solidFill>
                  <a:schemeClr val="tx2"/>
                </a:solidFill>
                <a:latin typeface="Helvetica" charset="0"/>
                <a:ea typeface="MS PGothic" charset="0"/>
                <a:cs typeface="ＭＳ Ｐゴシック" charset="0"/>
              </a:rPr>
              <a:t> and make </a:t>
            </a:r>
            <a:r>
              <a:rPr lang="en-US" sz="2400" dirty="0" err="1">
                <a:solidFill>
                  <a:schemeClr val="tx2"/>
                </a:solidFill>
                <a:latin typeface="Helvetica" charset="0"/>
                <a:ea typeface="MS PGothic" charset="0"/>
                <a:cs typeface="ＭＳ Ｐゴシック" charset="0"/>
              </a:rPr>
              <a:t>haplotigs</a:t>
            </a:r>
            <a:endParaRPr lang="en-US" sz="2400" dirty="0">
              <a:solidFill>
                <a:schemeClr val="tx2"/>
              </a:solidFill>
              <a:latin typeface="Helvetica" charset="0"/>
              <a:ea typeface="MS PGothic" charset="0"/>
              <a:cs typeface="ＭＳ Ｐゴシック" charset="0"/>
            </a:endParaRPr>
          </a:p>
          <a:p>
            <a:pPr marL="342900" indent="-342900">
              <a:lnSpc>
                <a:spcPct val="95000"/>
              </a:lnSpc>
              <a:spcBef>
                <a:spcPct val="20000"/>
              </a:spcBef>
              <a:buClr>
                <a:schemeClr val="tx1"/>
              </a:buClr>
              <a:buSzPct val="100000"/>
              <a:buFont typeface="Arial"/>
              <a:buChar char="•"/>
              <a:defRPr/>
            </a:pPr>
            <a:endParaRPr lang="en-US" sz="2400" dirty="0">
              <a:solidFill>
                <a:schemeClr val="tx2"/>
              </a:solidFill>
              <a:latin typeface="Helvetica" charset="0"/>
              <a:ea typeface="MS PGothic" charset="0"/>
              <a:cs typeface="ＭＳ Ｐゴシック" charset="0"/>
            </a:endParaRPr>
          </a:p>
          <a:p>
            <a:pPr marL="342900" indent="-342900">
              <a:lnSpc>
                <a:spcPct val="95000"/>
              </a:lnSpc>
              <a:spcBef>
                <a:spcPct val="20000"/>
              </a:spcBef>
              <a:buClr>
                <a:schemeClr val="tx1"/>
              </a:buClr>
              <a:buSzPct val="100000"/>
              <a:buFont typeface="Arial"/>
              <a:buChar char="•"/>
              <a:defRPr/>
            </a:pPr>
            <a:endParaRPr lang="en-US" sz="2400" dirty="0">
              <a:solidFill>
                <a:schemeClr val="tx2"/>
              </a:solidFill>
              <a:latin typeface="Helvetica" charset="0"/>
              <a:ea typeface="MS PGothic" charset="0"/>
              <a:cs typeface="ＭＳ Ｐゴシック" charset="0"/>
            </a:endParaRPr>
          </a:p>
        </p:txBody>
      </p:sp>
    </p:spTree>
    <p:extLst>
      <p:ext uri="{BB962C8B-B14F-4D97-AF65-F5344CB8AC3E}">
        <p14:creationId xmlns:p14="http://schemas.microsoft.com/office/powerpoint/2010/main" val="1602924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Jessen V. Bredeson</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University of California Berkeley</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buFontTx/>
              <a:buNone/>
            </a:pPr>
            <a:r>
              <a:rPr lang="en-US" altLang="en-US" sz="2400" b="0">
                <a:solidFill>
                  <a:schemeClr val="tx2"/>
                </a:solidFill>
              </a:rPr>
              <a:t>My research focuses on orphan crop species, such as cassava and yam, grown by smallholder farmers in Africa. Our lab accelerates the pace of a crop’s improvement by providing/improving the genomics resources available to breeders and biologists. As a bioinformaticist, I perform </a:t>
            </a:r>
            <a:r>
              <a:rPr lang="en-US" altLang="en-US" sz="2400" b="0" i="1">
                <a:solidFill>
                  <a:schemeClr val="tx2"/>
                </a:solidFill>
              </a:rPr>
              <a:t>de novo </a:t>
            </a:r>
            <a:r>
              <a:rPr lang="en-US" altLang="en-US" sz="2400" b="0">
                <a:solidFill>
                  <a:schemeClr val="tx2"/>
                </a:solidFill>
              </a:rPr>
              <a:t>assembly, annotation, and population genetic analysis of HTS data, and develop algorithms as solutions in these areas.</a:t>
            </a:r>
          </a:p>
        </p:txBody>
      </p:sp>
    </p:spTree>
    <p:extLst>
      <p:ext uri="{BB962C8B-B14F-4D97-AF65-F5344CB8AC3E}">
        <p14:creationId xmlns:p14="http://schemas.microsoft.com/office/powerpoint/2010/main" val="389912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2049463" y="1884364"/>
            <a:ext cx="7956550" cy="4600575"/>
          </a:xfrm>
          <a:prstGeom prst="rect">
            <a:avLst/>
          </a:prstGeom>
          <a:noFill/>
          <a:ln>
            <a:noFill/>
          </a:ln>
          <a:extLst>
            <a:ext uri="{909E8E84-426E-40dd-AFC4-6F175D3DCCD1}"/>
            <a:ext uri="{91240B29-F687-4f45-9708-019B960494DF}"/>
          </a:extLst>
        </p:spPr>
        <p:txBody>
          <a:bodyPr lIns="90487" tIns="44450" rIns="90487" bIns="44450"/>
          <a:lstStyle/>
          <a:p>
            <a:pPr>
              <a:lnSpc>
                <a:spcPct val="95000"/>
              </a:lnSpc>
              <a:spcBef>
                <a:spcPct val="20000"/>
              </a:spcBef>
              <a:buClr>
                <a:schemeClr val="tx1"/>
              </a:buClr>
              <a:buSzPct val="100000"/>
              <a:defRPr/>
            </a:pPr>
            <a:r>
              <a:rPr lang="en-US" sz="2400" dirty="0">
                <a:solidFill>
                  <a:schemeClr val="tx2"/>
                </a:solidFill>
                <a:ea typeface="ＭＳ Ｐゴシック" charset="0"/>
                <a:cs typeface="ＭＳ Ｐゴシック" charset="0"/>
              </a:rPr>
              <a:t>Presently, I am </a:t>
            </a:r>
            <a:r>
              <a:rPr lang="en-US" sz="2400" i="1" dirty="0">
                <a:solidFill>
                  <a:schemeClr val="tx2"/>
                </a:solidFill>
                <a:ea typeface="ＭＳ Ｐゴシック" charset="0"/>
                <a:cs typeface="ＭＳ Ｐゴシック" charset="0"/>
              </a:rPr>
              <a:t>de novo</a:t>
            </a:r>
            <a:r>
              <a:rPr lang="en-US" sz="2400" dirty="0">
                <a:solidFill>
                  <a:schemeClr val="tx2"/>
                </a:solidFill>
                <a:ea typeface="ＭＳ Ｐゴシック" charset="0"/>
                <a:cs typeface="ＭＳ Ｐゴシック" charset="0"/>
              </a:rPr>
              <a:t> assembling the genomes of cassava </a:t>
            </a:r>
            <a:r>
              <a:rPr lang="en-US" altLang="en-US" sz="2400" dirty="0">
                <a:solidFill>
                  <a:schemeClr val="tx2"/>
                </a:solidFill>
              </a:rPr>
              <a:t>(</a:t>
            </a:r>
            <a:r>
              <a:rPr lang="en-US" altLang="en-US" sz="2400" i="1" dirty="0">
                <a:solidFill>
                  <a:schemeClr val="tx2"/>
                </a:solidFill>
              </a:rPr>
              <a:t>Manihot esculenta</a:t>
            </a:r>
            <a:r>
              <a:rPr lang="en-US" altLang="en-US" sz="2400" dirty="0">
                <a:solidFill>
                  <a:schemeClr val="tx2"/>
                </a:solidFill>
              </a:rPr>
              <a:t>) </a:t>
            </a:r>
            <a:r>
              <a:rPr lang="en-US" sz="2400" dirty="0">
                <a:solidFill>
                  <a:schemeClr val="tx2"/>
                </a:solidFill>
                <a:ea typeface="ＭＳ Ｐゴシック" charset="0"/>
                <a:cs typeface="ＭＳ Ｐゴシック" charset="0"/>
              </a:rPr>
              <a:t>and yam </a:t>
            </a:r>
            <a:r>
              <a:rPr lang="en-US" altLang="en-US" sz="2400" dirty="0">
                <a:solidFill>
                  <a:schemeClr val="tx2"/>
                </a:solidFill>
              </a:rPr>
              <a:t>(</a:t>
            </a:r>
            <a:r>
              <a:rPr lang="en-US" altLang="en-US" sz="2400" i="1" dirty="0" err="1">
                <a:solidFill>
                  <a:schemeClr val="tx2"/>
                </a:solidFill>
              </a:rPr>
              <a:t>Dioscorea</a:t>
            </a:r>
            <a:r>
              <a:rPr lang="en-US" altLang="en-US" sz="2400" i="1" dirty="0">
                <a:solidFill>
                  <a:schemeClr val="tx2"/>
                </a:solidFill>
              </a:rPr>
              <a:t> </a:t>
            </a:r>
            <a:r>
              <a:rPr lang="en-US" altLang="en-US" sz="2400" i="1" dirty="0" err="1">
                <a:solidFill>
                  <a:schemeClr val="tx2"/>
                </a:solidFill>
              </a:rPr>
              <a:t>alata</a:t>
            </a:r>
            <a:r>
              <a:rPr lang="en-US" altLang="en-US" sz="2400" dirty="0">
                <a:solidFill>
                  <a:schemeClr val="tx2"/>
                </a:solidFill>
              </a:rPr>
              <a:t>)</a:t>
            </a:r>
            <a:r>
              <a:rPr lang="en-US" sz="2400" dirty="0">
                <a:solidFill>
                  <a:schemeClr val="tx2"/>
                </a:solidFill>
                <a:ea typeface="ＭＳ Ｐゴシック" charset="0"/>
                <a:cs typeface="ＭＳ Ｐゴシック" charset="0"/>
              </a:rPr>
              <a:t> using Falcon, and gap-filling the existing Illumina-based assembly of frog (</a:t>
            </a:r>
            <a:r>
              <a:rPr lang="en-US" sz="2400" i="1" dirty="0" err="1">
                <a:solidFill>
                  <a:schemeClr val="tx2"/>
                </a:solidFill>
                <a:ea typeface="ＭＳ Ｐゴシック" charset="0"/>
                <a:cs typeface="ＭＳ Ｐゴシック" charset="0"/>
              </a:rPr>
              <a:t>Xenopus</a:t>
            </a:r>
            <a:r>
              <a:rPr lang="en-US" sz="2400" i="1" dirty="0">
                <a:solidFill>
                  <a:schemeClr val="tx2"/>
                </a:solidFill>
                <a:ea typeface="ＭＳ Ｐゴシック" charset="0"/>
                <a:cs typeface="ＭＳ Ｐゴシック" charset="0"/>
              </a:rPr>
              <a:t> </a:t>
            </a:r>
            <a:r>
              <a:rPr lang="en-US" sz="2400" i="1" dirty="0" err="1">
                <a:solidFill>
                  <a:schemeClr val="tx2"/>
                </a:solidFill>
                <a:ea typeface="ＭＳ Ｐゴシック" charset="0"/>
                <a:cs typeface="ＭＳ Ｐゴシック" charset="0"/>
              </a:rPr>
              <a:t>laevis</a:t>
            </a:r>
            <a:r>
              <a:rPr lang="en-US" sz="2400" dirty="0">
                <a:solidFill>
                  <a:schemeClr val="tx2"/>
                </a:solidFill>
                <a:ea typeface="ＭＳ Ｐゴシック" charset="0"/>
                <a:cs typeface="ＭＳ Ｐゴシック" charset="0"/>
              </a:rPr>
              <a:t>) with </a:t>
            </a:r>
            <a:r>
              <a:rPr lang="en-US" sz="2400" dirty="0" err="1">
                <a:solidFill>
                  <a:schemeClr val="tx2"/>
                </a:solidFill>
                <a:ea typeface="ＭＳ Ｐゴシック" charset="0"/>
                <a:cs typeface="ＭＳ Ｐゴシック" charset="0"/>
              </a:rPr>
              <a:t>PBJelly</a:t>
            </a:r>
            <a:r>
              <a:rPr lang="en-US" sz="2400" dirty="0">
                <a:solidFill>
                  <a:schemeClr val="tx2"/>
                </a:solidFill>
                <a:ea typeface="ＭＳ Ｐゴシック" charset="0"/>
                <a:cs typeface="ＭＳ Ｐゴシック" charset="0"/>
              </a:rPr>
              <a:t>. Using PacBio data, our lab has increased the contiguity of the cassava and frog assemblies by 10- and 25-fold, respectively. From this workshop I hope to learn how to optimize, and further improve, the assemblies of these species and gain insight into methods for discovering structural variation compared to related species.</a:t>
            </a:r>
            <a:endParaRPr lang="en-US" sz="2400" dirty="0">
              <a:solidFill>
                <a:schemeClr val="tx2"/>
              </a:solidFill>
              <a:ea typeface="ＭＳ Ｐゴシック" charset="0"/>
              <a:cs typeface="ＭＳ Ｐゴシック" charset="0"/>
            </a:endParaRPr>
          </a:p>
        </p:txBody>
      </p:sp>
      <p:sp>
        <p:nvSpPr>
          <p:cNvPr id="4"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Jessen V. Bredeson</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University of California Berkeley</a:t>
            </a:r>
            <a:endParaRPr lang="en-US" sz="2800" i="1" dirty="0">
              <a:solidFill>
                <a:schemeClr val="tx2"/>
              </a:solidFill>
              <a:latin typeface="+mj-lt"/>
              <a:ea typeface="ＭＳ Ｐゴシック" charset="0"/>
              <a:cs typeface="ＭＳ Ｐゴシック" charset="0"/>
            </a:endParaRPr>
          </a:p>
        </p:txBody>
      </p:sp>
    </p:spTree>
    <p:extLst>
      <p:ext uri="{BB962C8B-B14F-4D97-AF65-F5344CB8AC3E}">
        <p14:creationId xmlns:p14="http://schemas.microsoft.com/office/powerpoint/2010/main" val="1292377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a:ext uri="{909E8E84-426E-40dd-AFC4-6F175D3DCCD1}"/>
            <a:ext uri="{91240B29-F687-4f45-9708-019B960494DF}"/>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Charles Gasser</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 </a:t>
            </a:r>
            <a:r>
              <a:rPr lang="en-US" sz="2800" i="1" dirty="0" err="1">
                <a:solidFill>
                  <a:schemeClr val="tx2"/>
                </a:solidFill>
                <a:latin typeface="+mj-lt"/>
                <a:ea typeface="ＭＳ Ｐゴシック" charset="0"/>
                <a:cs typeface="ＭＳ Ｐゴシック" charset="0"/>
              </a:rPr>
              <a:t>Mol</a:t>
            </a:r>
            <a:r>
              <a:rPr lang="en-US" sz="2800" i="1" dirty="0">
                <a:solidFill>
                  <a:schemeClr val="tx2"/>
                </a:solidFill>
                <a:latin typeface="+mj-lt"/>
                <a:ea typeface="ＭＳ Ｐゴシック" charset="0"/>
                <a:cs typeface="ＭＳ Ｐゴシック" charset="0"/>
              </a:rPr>
              <a:t> Cell </a:t>
            </a:r>
            <a:r>
              <a:rPr lang="en-US" sz="2800" i="1" dirty="0" err="1">
                <a:solidFill>
                  <a:schemeClr val="tx2"/>
                </a:solidFill>
                <a:latin typeface="+mj-lt"/>
                <a:ea typeface="ＭＳ Ｐゴシック" charset="0"/>
                <a:cs typeface="ＭＳ Ｐゴシック" charset="0"/>
              </a:rPr>
              <a:t>Biol</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124075" y="1562100"/>
            <a:ext cx="795655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buFontTx/>
              <a:buNone/>
            </a:pPr>
            <a:r>
              <a:rPr lang="en-US" altLang="en-US" sz="2400" b="0">
                <a:solidFill>
                  <a:schemeClr val="tx2"/>
                </a:solidFill>
              </a:rPr>
              <a:t>Assembly and annotation project on </a:t>
            </a:r>
            <a:r>
              <a:rPr lang="en-US" altLang="en-US" sz="2400" b="0" i="1">
                <a:solidFill>
                  <a:schemeClr val="tx2"/>
                </a:solidFill>
              </a:rPr>
              <a:t>Annona squamosa, </a:t>
            </a:r>
            <a:r>
              <a:rPr lang="en-US" altLang="en-US" sz="2400" b="0">
                <a:solidFill>
                  <a:schemeClr val="tx2"/>
                </a:solidFill>
              </a:rPr>
              <a:t>the sugar apple, a major tropical fruit crop.  Collaborating with a group in Peru planning more extensive work on </a:t>
            </a:r>
            <a:r>
              <a:rPr lang="en-US" altLang="en-US" sz="2400" b="0" i="1">
                <a:solidFill>
                  <a:schemeClr val="tx2"/>
                </a:solidFill>
              </a:rPr>
              <a:t>Annona cherimola</a:t>
            </a:r>
            <a:r>
              <a:rPr lang="en-US" altLang="en-US" sz="2400" b="0">
                <a:solidFill>
                  <a:schemeClr val="tx2"/>
                </a:solidFill>
              </a:rPr>
              <a:t>, the cherimoya, a closely related fruit. 1 Gb genomes.</a:t>
            </a:r>
          </a:p>
        </p:txBody>
      </p:sp>
      <p:pic>
        <p:nvPicPr>
          <p:cNvPr id="409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376" y="3503614"/>
            <a:ext cx="2149475"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3582989"/>
            <a:ext cx="29527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3"/>
          <p:cNvSpPr>
            <a:spLocks noChangeArrowheads="1"/>
          </p:cNvSpPr>
          <p:nvPr/>
        </p:nvSpPr>
        <p:spPr bwMode="auto">
          <a:xfrm>
            <a:off x="1936750" y="5984875"/>
            <a:ext cx="795655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lnSpc>
                <a:spcPct val="95000"/>
              </a:lnSpc>
              <a:spcBef>
                <a:spcPct val="20000"/>
              </a:spcBef>
              <a:buClr>
                <a:schemeClr val="tx1"/>
              </a:buClr>
              <a:buSzPct val="100000"/>
              <a:buChar char="•"/>
              <a:defRPr sz="2800" b="1">
                <a:solidFill>
                  <a:schemeClr val="tx1"/>
                </a:solidFill>
                <a:latin typeface="Helvetica" charset="0"/>
                <a:ea typeface="MS PGothic" charset="-128"/>
                <a:cs typeface="ＭＳ Ｐゴシック" charset="-128"/>
              </a:defRPr>
            </a:lvl1pPr>
            <a:lvl2pPr marL="742950" indent="-285750">
              <a:lnSpc>
                <a:spcPct val="95000"/>
              </a:lnSpc>
              <a:spcBef>
                <a:spcPct val="20000"/>
              </a:spcBef>
              <a:buClr>
                <a:schemeClr val="tx1"/>
              </a:buClr>
              <a:buSzPct val="100000"/>
              <a:buChar char="•"/>
              <a:defRPr sz="2400">
                <a:solidFill>
                  <a:schemeClr val="tx1"/>
                </a:solidFill>
                <a:latin typeface="Helvetica" charset="0"/>
                <a:ea typeface="MS PGothic" charset="-128"/>
              </a:defRPr>
            </a:lvl2pPr>
            <a:lvl3pPr marL="1143000" indent="-228600">
              <a:lnSpc>
                <a:spcPct val="95000"/>
              </a:lnSpc>
              <a:spcBef>
                <a:spcPct val="20000"/>
              </a:spcBef>
              <a:buClr>
                <a:schemeClr val="tx1"/>
              </a:buClr>
              <a:buSzPct val="100000"/>
              <a:buChar char="•"/>
              <a:defRPr sz="2000">
                <a:solidFill>
                  <a:schemeClr val="tx1"/>
                </a:solidFill>
                <a:latin typeface="Helvetica" charset="0"/>
                <a:ea typeface="MS PGothic" charset="-128"/>
              </a:defRPr>
            </a:lvl3pPr>
            <a:lvl4pPr marL="1600200" indent="-228600">
              <a:spcBef>
                <a:spcPct val="20000"/>
              </a:spcBef>
              <a:buChar char="–"/>
              <a:defRPr sz="2000">
                <a:solidFill>
                  <a:schemeClr val="tx1"/>
                </a:solidFill>
                <a:latin typeface="Times" charset="0"/>
                <a:ea typeface="MS PGothic" charset="-128"/>
              </a:defRPr>
            </a:lvl4pPr>
            <a:lvl5pPr marL="2057400" indent="-228600">
              <a:spcBef>
                <a:spcPct val="20000"/>
              </a:spcBef>
              <a:buChar char="»"/>
              <a:defRPr sz="2000">
                <a:solidFill>
                  <a:schemeClr val="tx1"/>
                </a:solidFill>
                <a:latin typeface="Times" charset="0"/>
                <a:ea typeface="MS PGothic"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charset="-128"/>
              </a:defRPr>
            </a:lvl9pPr>
          </a:lstStyle>
          <a:p>
            <a:pPr>
              <a:buFontTx/>
              <a:buNone/>
            </a:pPr>
            <a:r>
              <a:rPr lang="en-US" altLang="en-US" sz="2400" b="0">
                <a:solidFill>
                  <a:schemeClr val="tx2"/>
                </a:solidFill>
              </a:rPr>
              <a:t>Work related to moving seedless trait from sugar apple to cherimoya.</a:t>
            </a:r>
          </a:p>
        </p:txBody>
      </p:sp>
    </p:spTree>
    <p:extLst>
      <p:ext uri="{BB962C8B-B14F-4D97-AF65-F5344CB8AC3E}">
        <p14:creationId xmlns:p14="http://schemas.microsoft.com/office/powerpoint/2010/main" val="1633049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David Luecke</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I</a:t>
            </a:r>
            <a:r>
              <a:rPr lang="en-US" altLang="en-US">
                <a:solidFill>
                  <a:schemeClr val="tx2"/>
                </a:solidFill>
                <a:latin typeface="Helvetica" charset="0"/>
                <a:ea typeface="ＭＳ Ｐゴシック" charset="-128"/>
                <a:cs typeface="ＭＳ Ｐゴシック" charset="-128"/>
              </a:rPr>
              <a:t>’</a:t>
            </a:r>
            <a:r>
              <a:rPr lang="en-US" altLang="x-none">
                <a:solidFill>
                  <a:schemeClr val="tx2"/>
                </a:solidFill>
                <a:latin typeface="Helvetica" charset="0"/>
                <a:ea typeface="ＭＳ Ｐゴシック" charset="-128"/>
                <a:cs typeface="ＭＳ Ｐゴシック" charset="-128"/>
              </a:rPr>
              <a:t>m interested in genetic causes of phenotypic evolution</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cs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Non-genomic:</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Gene expression change via enhancer evolution</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Organ size evolution via changes in growth parameters</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cs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Genomic:</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Gene family evolution in expanded set of sensory organs</a:t>
            </a:r>
          </a:p>
        </p:txBody>
      </p:sp>
    </p:spTree>
    <p:extLst>
      <p:ext uri="{BB962C8B-B14F-4D97-AF65-F5344CB8AC3E}">
        <p14:creationId xmlns:p14="http://schemas.microsoft.com/office/powerpoint/2010/main" val="474991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1989139" y="493714"/>
            <a:ext cx="7851775" cy="1068387"/>
          </a:xfrm>
          <a:prstGeom prst="rect">
            <a:avLst/>
          </a:prstGeom>
          <a:noFill/>
          <a:ln>
            <a:noFill/>
          </a:ln>
          <a:extLst/>
        </p:spPr>
        <p:txBody>
          <a:bodyPr lIns="90487" tIns="44450" rIns="90487" bIns="44450"/>
          <a:lstStyle/>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David Luecke</a:t>
            </a:r>
            <a:endParaRPr lang="en-US" sz="2800" i="1" dirty="0">
              <a:solidFill>
                <a:schemeClr val="tx2"/>
              </a:solidFill>
              <a:latin typeface="+mj-lt"/>
              <a:ea typeface="ＭＳ Ｐゴシック" charset="0"/>
              <a:cs typeface="ＭＳ Ｐゴシック" charset="0"/>
            </a:endParaRPr>
          </a:p>
          <a:p>
            <a:pPr algn="ctr">
              <a:lnSpc>
                <a:spcPct val="95000"/>
              </a:lnSpc>
              <a:spcBef>
                <a:spcPct val="20000"/>
              </a:spcBef>
              <a:buClr>
                <a:schemeClr val="tx1"/>
              </a:buClr>
              <a:buSzPct val="100000"/>
              <a:defRPr/>
            </a:pPr>
            <a:r>
              <a:rPr lang="en-US" sz="2800" i="1" dirty="0">
                <a:solidFill>
                  <a:schemeClr val="tx2"/>
                </a:solidFill>
                <a:latin typeface="+mj-lt"/>
                <a:ea typeface="ＭＳ Ｐゴシック" charset="0"/>
                <a:cs typeface="ＭＳ Ｐゴシック" charset="0"/>
              </a:rPr>
              <a:t>UC Davis</a:t>
            </a:r>
            <a:endParaRPr lang="en-US" sz="2800" i="1" dirty="0">
              <a:solidFill>
                <a:schemeClr val="tx2"/>
              </a:solidFill>
              <a:latin typeface="+mj-lt"/>
              <a:ea typeface="ＭＳ Ｐゴシック" charset="0"/>
              <a:cs typeface="ＭＳ Ｐゴシック" charset="0"/>
            </a:endParaRPr>
          </a:p>
        </p:txBody>
      </p:sp>
      <p:sp>
        <p:nvSpPr>
          <p:cNvPr id="4098" name="Rectangle 3"/>
          <p:cNvSpPr>
            <a:spLocks noChangeArrowheads="1"/>
          </p:cNvSpPr>
          <p:nvPr/>
        </p:nvSpPr>
        <p:spPr bwMode="auto">
          <a:xfrm>
            <a:off x="2049463" y="1884363"/>
            <a:ext cx="79565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I</a:t>
            </a:r>
            <a:r>
              <a:rPr lang="en-US" altLang="en-US">
                <a:solidFill>
                  <a:schemeClr val="tx2"/>
                </a:solidFill>
                <a:latin typeface="Helvetica" charset="0"/>
                <a:ea typeface="ＭＳ Ｐゴシック" charset="-128"/>
                <a:cs typeface="ＭＳ Ｐゴシック" charset="-128"/>
              </a:rPr>
              <a:t>’</a:t>
            </a:r>
            <a:r>
              <a:rPr lang="en-US" altLang="x-none">
                <a:solidFill>
                  <a:schemeClr val="tx2"/>
                </a:solidFill>
                <a:latin typeface="Helvetica" charset="0"/>
                <a:ea typeface="ＭＳ Ｐゴシック" charset="-128"/>
                <a:cs typeface="ＭＳ Ｐゴシック" charset="-128"/>
              </a:rPr>
              <a:t>m interested in genetic causes of phenotypic evolution</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cs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Non-genomic:</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Gene expression change via enhancer evolution</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Organ size evolution via changes in growth parameters</a:t>
            </a:r>
          </a:p>
          <a:p>
            <a:pPr>
              <a:lnSpc>
                <a:spcPct val="95000"/>
              </a:lnSpc>
              <a:spcBef>
                <a:spcPct val="20000"/>
              </a:spcBef>
              <a:buClr>
                <a:schemeClr val="tx1"/>
              </a:buClr>
              <a:buSzPct val="100000"/>
            </a:pPr>
            <a:endParaRPr lang="en-US" altLang="x-none">
              <a:solidFill>
                <a:schemeClr val="tx2"/>
              </a:solidFill>
              <a:latin typeface="Helvetica" charset="0"/>
              <a:ea typeface="ＭＳ Ｐゴシック" charset="-128"/>
              <a:cs typeface="ＭＳ Ｐゴシック" charset="-128"/>
            </a:endParaRP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Genomic:</a:t>
            </a:r>
          </a:p>
          <a:p>
            <a:pPr>
              <a:lnSpc>
                <a:spcPct val="95000"/>
              </a:lnSpc>
              <a:spcBef>
                <a:spcPct val="20000"/>
              </a:spcBef>
              <a:buClr>
                <a:schemeClr val="tx1"/>
              </a:buClr>
              <a:buSzPct val="100000"/>
            </a:pPr>
            <a:r>
              <a:rPr lang="en-US" altLang="x-none">
                <a:solidFill>
                  <a:schemeClr val="tx2"/>
                </a:solidFill>
                <a:latin typeface="Helvetica" charset="0"/>
                <a:ea typeface="ＭＳ Ｐゴシック" charset="-128"/>
                <a:cs typeface="ＭＳ Ｐゴシック" charset="-128"/>
              </a:rPr>
              <a:t>Gene family evolution in expanded set of sensory organs</a:t>
            </a:r>
          </a:p>
        </p:txBody>
      </p:sp>
    </p:spTree>
    <p:extLst>
      <p:ext uri="{BB962C8B-B14F-4D97-AF65-F5344CB8AC3E}">
        <p14:creationId xmlns:p14="http://schemas.microsoft.com/office/powerpoint/2010/main" val="982046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1"/>
          <p:cNvSpPr/>
          <p:nvPr/>
        </p:nvSpPr>
        <p:spPr>
          <a:xfrm>
            <a:off x="1519237" y="599282"/>
            <a:ext cx="7851776" cy="1511809"/>
          </a:xfrm>
          <a:prstGeom prst="rect">
            <a:avLst/>
          </a:prstGeom>
          <a:ln w="12700">
            <a:miter lim="400000"/>
          </a:ln>
          <a:extLst>
            <a:ext uri="{C572A759-6A51-4108-AA02-DFA0A04FC94B}">
              <ma14:wrappingTextBoxFlag xmlns:ma14="http://schemas.microsoft.com/office/mac/drawingml/2011/main" val="1"/>
            </a:ext>
          </a:extLst>
        </p:spPr>
        <p:txBody>
          <a:bodyPr lIns="44450" tIns="44450" rIns="44450" bIns="44450">
            <a:spAutoFit/>
          </a:bodyPr>
          <a:lstStyle/>
          <a:p>
            <a:pPr algn="ctr">
              <a:lnSpc>
                <a:spcPct val="95000"/>
              </a:lnSpc>
              <a:spcBef>
                <a:spcPts val="600"/>
              </a:spcBef>
              <a:defRPr sz="2800" i="1">
                <a:solidFill>
                  <a:srgbClr val="081D58"/>
                </a:solidFill>
              </a:defRPr>
            </a:pPr>
            <a:r>
              <a:rPr sz="2800"/>
              <a:t>Miguel L Allende</a:t>
            </a:r>
          </a:p>
          <a:p>
            <a:pPr algn="ctr">
              <a:lnSpc>
                <a:spcPct val="95000"/>
              </a:lnSpc>
              <a:spcBef>
                <a:spcPts val="600"/>
              </a:spcBef>
              <a:defRPr sz="2800" i="1">
                <a:solidFill>
                  <a:srgbClr val="081D58"/>
                </a:solidFill>
              </a:defRPr>
            </a:pPr>
            <a:r>
              <a:rPr sz="2800"/>
              <a:t>Faculty of Sciences</a:t>
            </a:r>
          </a:p>
          <a:p>
            <a:pPr algn="ctr">
              <a:lnSpc>
                <a:spcPct val="95000"/>
              </a:lnSpc>
              <a:spcBef>
                <a:spcPts val="600"/>
              </a:spcBef>
              <a:defRPr sz="2800" i="1">
                <a:solidFill>
                  <a:srgbClr val="081D58"/>
                </a:solidFill>
              </a:defRPr>
            </a:pPr>
            <a:r>
              <a:rPr sz="2800"/>
              <a:t>University of Chile</a:t>
            </a:r>
          </a:p>
        </p:txBody>
      </p:sp>
      <p:sp>
        <p:nvSpPr>
          <p:cNvPr id="22" name="Shape 22"/>
          <p:cNvSpPr/>
          <p:nvPr/>
        </p:nvSpPr>
        <p:spPr>
          <a:xfrm>
            <a:off x="1936749" y="3014662"/>
            <a:ext cx="8491886" cy="2279778"/>
          </a:xfrm>
          <a:prstGeom prst="rect">
            <a:avLst/>
          </a:prstGeom>
          <a:ln w="12700">
            <a:miter lim="400000"/>
          </a:ln>
          <a:extLst>
            <a:ext uri="{C572A759-6A51-4108-AA02-DFA0A04FC94B}">
              <ma14:wrappingTextBoxFlag xmlns:ma14="http://schemas.microsoft.com/office/mac/drawingml/2011/main" val="1"/>
            </a:ext>
          </a:extLst>
        </p:spPr>
        <p:txBody>
          <a:bodyPr lIns="44450" tIns="44450" rIns="44450" bIns="44450">
            <a:spAutoFit/>
          </a:bodyPr>
          <a:lstStyle/>
          <a:p>
            <a:pPr>
              <a:lnSpc>
                <a:spcPct val="95000"/>
              </a:lnSpc>
              <a:spcBef>
                <a:spcPts val="500"/>
              </a:spcBef>
              <a:defRPr sz="2400">
                <a:solidFill>
                  <a:srgbClr val="081D58"/>
                </a:solidFill>
              </a:defRPr>
            </a:pPr>
            <a:r>
              <a:rPr sz="2400"/>
              <a:t>I am a group leader and Professor at the University of Chile (</a:t>
            </a:r>
            <a:r>
              <a:rPr sz="2400" u="sng">
                <a:solidFill>
                  <a:srgbClr val="FC0128"/>
                </a:solidFill>
                <a:uFill>
                  <a:solidFill>
                    <a:srgbClr val="FC0128"/>
                  </a:solidFill>
                </a:uFill>
                <a:hlinkClick r:id="rId2"/>
              </a:rPr>
              <a:t>www.zebrafish.cl</a:t>
            </a:r>
            <a:r>
              <a:rPr sz="2400"/>
              <a:t>) and member of the Center for Genme Regulation at the same institution (</a:t>
            </a:r>
            <a:r>
              <a:rPr sz="2400" u="sng">
                <a:solidFill>
                  <a:srgbClr val="FC0128"/>
                </a:solidFill>
                <a:uFill>
                  <a:solidFill>
                    <a:srgbClr val="FC0128"/>
                  </a:solidFill>
                </a:uFill>
                <a:hlinkClick r:id="rId3"/>
              </a:rPr>
              <a:t>www.genomacrg.cl</a:t>
            </a:r>
            <a:r>
              <a:rPr sz="2400"/>
              <a:t>). </a:t>
            </a:r>
          </a:p>
          <a:p>
            <a:pPr>
              <a:lnSpc>
                <a:spcPct val="95000"/>
              </a:lnSpc>
              <a:spcBef>
                <a:spcPts val="500"/>
              </a:spcBef>
              <a:defRPr sz="2400">
                <a:solidFill>
                  <a:srgbClr val="081D58"/>
                </a:solidFill>
              </a:defRPr>
            </a:pPr>
            <a:r>
              <a:rPr sz="2400"/>
              <a:t>While we do mostly basic research in developmental biology of zebrafish, we are currently examining the genomes of extremophile fish species that are endemic to South America. </a:t>
            </a:r>
          </a:p>
        </p:txBody>
      </p:sp>
      <p:pic>
        <p:nvPicPr>
          <p:cNvPr id="23" name="CRG_Logo ingl+®s.jpg"/>
          <p:cNvPicPr>
            <a:picLocks noChangeAspect="1"/>
          </p:cNvPicPr>
          <p:nvPr/>
        </p:nvPicPr>
        <p:blipFill>
          <a:blip r:embed="rId4">
            <a:extLst/>
          </a:blip>
          <a:stretch>
            <a:fillRect/>
          </a:stretch>
        </p:blipFill>
        <p:spPr>
          <a:xfrm>
            <a:off x="7579913" y="701108"/>
            <a:ext cx="1353553" cy="1294949"/>
          </a:xfrm>
          <a:prstGeom prst="rect">
            <a:avLst/>
          </a:prstGeom>
          <a:ln w="12700">
            <a:miter lim="400000"/>
          </a:ln>
        </p:spPr>
      </p:pic>
      <p:pic>
        <p:nvPicPr>
          <p:cNvPr id="24" name="Foto MA small.jpeg"/>
          <p:cNvPicPr>
            <a:picLocks noChangeAspect="1"/>
          </p:cNvPicPr>
          <p:nvPr/>
        </p:nvPicPr>
        <p:blipFill>
          <a:blip r:embed="rId5">
            <a:extLst/>
          </a:blip>
          <a:stretch>
            <a:fillRect/>
          </a:stretch>
        </p:blipFill>
        <p:spPr>
          <a:xfrm>
            <a:off x="2174131" y="599282"/>
            <a:ext cx="1270001" cy="1498601"/>
          </a:xfrm>
          <a:prstGeom prst="rect">
            <a:avLst/>
          </a:prstGeom>
          <a:ln w="12700">
            <a:miter lim="400000"/>
          </a:ln>
        </p:spPr>
      </p:pic>
      <p:pic>
        <p:nvPicPr>
          <p:cNvPr id="25" name="icono Uchile.icns"/>
          <p:cNvPicPr>
            <a:picLocks noChangeAspect="1"/>
          </p:cNvPicPr>
          <p:nvPr/>
        </p:nvPicPr>
        <p:blipFill>
          <a:blip r:embed="rId6">
            <a:extLst/>
          </a:blip>
          <a:stretch>
            <a:fillRect/>
          </a:stretch>
        </p:blipFill>
        <p:spPr>
          <a:xfrm>
            <a:off x="9181281" y="485926"/>
            <a:ext cx="1510130" cy="1510131"/>
          </a:xfrm>
          <a:prstGeom prst="rect">
            <a:avLst/>
          </a:prstGeom>
          <a:ln w="12700">
            <a:miter lim="400000"/>
          </a:ln>
        </p:spPr>
      </p:pic>
    </p:spTree>
    <p:extLst>
      <p:ext uri="{BB962C8B-B14F-4D97-AF65-F5344CB8AC3E}">
        <p14:creationId xmlns:p14="http://schemas.microsoft.com/office/powerpoint/2010/main" val="12166658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1981</Words>
  <Application>Microsoft Macintosh PowerPoint</Application>
  <PresentationFormat>Widescreen</PresentationFormat>
  <Paragraphs>242</Paragraphs>
  <Slides>34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Calibri</vt:lpstr>
      <vt:lpstr>Calibri Light</vt:lpstr>
      <vt:lpstr>Cambria</vt:lpstr>
      <vt:lpstr>Century Gothic</vt:lpstr>
      <vt:lpstr>Helvetica Neue</vt:lpstr>
      <vt:lpstr>MS PGothic</vt:lpstr>
      <vt:lpstr>ＭＳ Ｐゴシック</vt:lpstr>
      <vt:lpstr>Open Sans</vt:lpstr>
      <vt:lpstr>Times New Roman</vt:lpstr>
      <vt:lpstr>Wingdings</vt:lpstr>
      <vt:lpstr>Arial</vt:lpstr>
      <vt:lpstr>Helvetica</vt:lpstr>
      <vt:lpstr>Times</vt:lpstr>
      <vt:lpstr>Office Theme</vt:lpstr>
      <vt:lpstr>Lightning talks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Quang Ho Tran, PhD</vt:lpstr>
      <vt:lpstr>Research Interests</vt:lpstr>
      <vt:lpstr>PowerPoint Presentation</vt:lpstr>
      <vt:lpstr>PowerPoint Presentation</vt:lpstr>
      <vt:lpstr>Acartia tonsa genome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talks</dc:title>
  <dc:creator>Matthew Lee Settles</dc:creator>
  <cp:lastModifiedBy>Matthew Lee Settles</cp:lastModifiedBy>
  <cp:revision>2</cp:revision>
  <dcterms:created xsi:type="dcterms:W3CDTF">2016-12-14T23:20:06Z</dcterms:created>
  <dcterms:modified xsi:type="dcterms:W3CDTF">2016-12-15T02:53:07Z</dcterms:modified>
</cp:coreProperties>
</file>